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Oswald Medium"/>
      <p:regular r:id="rId73"/>
      <p:bold r:id="rId74"/>
    </p:embeddedFont>
    <p:embeddedFont>
      <p:font typeface="Roboto Thin"/>
      <p:regular r:id="rId75"/>
      <p:bold r:id="rId76"/>
      <p:italic r:id="rId77"/>
      <p:boldItalic r:id="rId78"/>
    </p:embeddedFont>
    <p:embeddedFont>
      <p:font typeface="Roboto"/>
      <p:regular r:id="rId79"/>
      <p:bold r:id="rId80"/>
      <p:italic r:id="rId81"/>
      <p:boldItalic r:id="rId82"/>
    </p:embeddedFont>
    <p:embeddedFont>
      <p:font typeface="Roboto Medium"/>
      <p:regular r:id="rId83"/>
      <p:bold r:id="rId84"/>
      <p:italic r:id="rId85"/>
      <p:boldItalic r:id="rId86"/>
    </p:embeddedFont>
    <p:embeddedFont>
      <p:font typeface="Caveat"/>
      <p:regular r:id="rId87"/>
      <p:bold r:id="rId88"/>
    </p:embeddedFont>
    <p:embeddedFont>
      <p:font typeface="Inconsolata"/>
      <p:regular r:id="rId89"/>
      <p:bold r:id="rId90"/>
    </p:embeddedFont>
    <p:embeddedFont>
      <p:font typeface="Oswald Light"/>
      <p:regular r:id="rId91"/>
      <p:bold r:id="rId92"/>
    </p:embeddedFont>
    <p:embeddedFont>
      <p:font typeface="Roboto Light"/>
      <p:regular r:id="rId93"/>
      <p:bold r:id="rId94"/>
      <p:italic r:id="rId95"/>
      <p:boldItalic r:id="rId96"/>
    </p:embeddedFont>
    <p:embeddedFont>
      <p:font typeface="Oswald"/>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933F29-4249-47BA-A5E9-CFB5BCF02D12}">
  <a:tblStyle styleId="{30933F29-4249-47BA-A5E9-CFB5BCF02D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Light-italic.fntdata"/><Relationship Id="rId94" Type="http://schemas.openxmlformats.org/officeDocument/2006/relationships/font" Target="fonts/RobotoLight-bold.fntdata"/><Relationship Id="rId97" Type="http://schemas.openxmlformats.org/officeDocument/2006/relationships/font" Target="fonts/Oswald-regular.fntdata"/><Relationship Id="rId96" Type="http://schemas.openxmlformats.org/officeDocument/2006/relationships/font" Target="fonts/RobotoLight-boldItalic.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OswaldLight-regular.fntdata"/><Relationship Id="rId90" Type="http://schemas.openxmlformats.org/officeDocument/2006/relationships/font" Target="fonts/Inconsolata-bold.fntdata"/><Relationship Id="rId93" Type="http://schemas.openxmlformats.org/officeDocument/2006/relationships/font" Target="fonts/RobotoLight-regular.fntdata"/><Relationship Id="rId92" Type="http://schemas.openxmlformats.org/officeDocument/2006/relationships/font" Target="fonts/OswaldLight-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Medium-bold.fntdata"/><Relationship Id="rId83" Type="http://schemas.openxmlformats.org/officeDocument/2006/relationships/font" Target="fonts/RobotoMedium-regular.fntdata"/><Relationship Id="rId86" Type="http://schemas.openxmlformats.org/officeDocument/2006/relationships/font" Target="fonts/RobotoMedium-boldItalic.fntdata"/><Relationship Id="rId85" Type="http://schemas.openxmlformats.org/officeDocument/2006/relationships/font" Target="fonts/RobotoMedium-italic.fntdata"/><Relationship Id="rId88" Type="http://schemas.openxmlformats.org/officeDocument/2006/relationships/font" Target="fonts/Caveat-bold.fntdata"/><Relationship Id="rId87" Type="http://schemas.openxmlformats.org/officeDocument/2006/relationships/font" Target="fonts/Caveat-regular.fntdata"/><Relationship Id="rId89" Type="http://schemas.openxmlformats.org/officeDocument/2006/relationships/font" Target="fonts/Inconsolata-regular.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swaldMedium-regular.fntdata"/><Relationship Id="rId72" Type="http://schemas.openxmlformats.org/officeDocument/2006/relationships/slide" Target="slides/slide67.xml"/><Relationship Id="rId75" Type="http://schemas.openxmlformats.org/officeDocument/2006/relationships/font" Target="fonts/RobotoThin-regular.fntdata"/><Relationship Id="rId74" Type="http://schemas.openxmlformats.org/officeDocument/2006/relationships/font" Target="fonts/OswaldMedium-bold.fntdata"/><Relationship Id="rId77" Type="http://schemas.openxmlformats.org/officeDocument/2006/relationships/font" Target="fonts/RobotoThin-italic.fntdata"/><Relationship Id="rId76" Type="http://schemas.openxmlformats.org/officeDocument/2006/relationships/font" Target="fonts/RobotoThin-bold.fntdata"/><Relationship Id="rId79" Type="http://schemas.openxmlformats.org/officeDocument/2006/relationships/font" Target="fonts/Roboto-regular.fntdata"/><Relationship Id="rId78" Type="http://schemas.openxmlformats.org/officeDocument/2006/relationships/font" Target="fonts/RobotoThin-boldItalic.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c26a8675c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0c26a8675c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0c26a8675c_0_1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0c26a8675c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0c26a8675c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0c26a8675c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c26a8675c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c26a8675c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0c26a8675c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0c26a8675c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0c26a8675c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0c26a8675c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0c26a8675c_0_1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0c26a8675c_0_1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0c26a8675c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0c26a8675c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0c26a8675c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0c26a8675c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0c26a8675c_0_1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0c26a8675c_0_1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0c26a8675c_0_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0c26a8675c_0_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c26a8675c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0c26a8675c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0c26a8675c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0c26a8675c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0c26a8675c_0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0c26a8675c_0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0c26a8675c_0_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0c26a8675c_0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5bfcb2e92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bfcb2e923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5bfcb2e923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bfcb2e923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0c26a8675c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0c26a8675c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c26a8675c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0c26a8675c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0c26a8675c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0c26a8675c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0c26a8675c_0_1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0c26a8675c_0_1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0c26a8675c_0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0c26a8675c_0_1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0c26a8675c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0c26a8675c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5b113dae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5b113dae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5b113dae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5b113dae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0c26a8675c_0_1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0c26a8675c_0_1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0c26a8675c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0c26a8675c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0c26a8675c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0c26a8675c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5b113daec4_0_3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5b113daec4_0_3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0c26a8675c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0c26a8675c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0c26a8675c_0_2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0c26a8675c_0_2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0c26a8675c_0_2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0c26a8675c_0_2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0c26a8675c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0c26a8675c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5bfcb2e923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5bfcb2e923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0c26a8675c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0c26a8675c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0c26a8675c_0_2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0c26a8675c_0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0c26a8675c_0_2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0c26a8675c_0_2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0c26a8675c_0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10c26a8675c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0c26a8675c_0_2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0c26a8675c_0_2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0c26a8675c_0_2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0c26a8675c_0_2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0c26a8675c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0c26a8675c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0c26a8675c_0_2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0c26a8675c_0_2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0c26a8675c_0_2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0c26a8675c_0_2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0c26a8675c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0c26a8675c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5bfcb2e923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5bfcb2e923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0c26a8675c_0_2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0c26a8675c_0_2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0c26a8675c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0c26a8675c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0c26a8675c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10c26a8675c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0c26a8675c_0_2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0c26a8675c_0_2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0c26a8675c_0_2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0c26a8675c_0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0c26a8675c_0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0c26a8675c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0c26a8675c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0c26a8675c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0c26a8675c_0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10c26a8675c_0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10c26a8675c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10c26a8675c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5bfcb2e923_3_3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5bfcb2e923_3_3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0c26a8675c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0c26a8675c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5bfcb2e923_3_3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5bfcb2e923_3_3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0c26a8675c_0_2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10c26a8675c_0_2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10c26a8675c_0_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10c26a8675c_0_2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0c26a8675c_0_2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0c26a8675c_0_2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0c26a8675c_0_2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0c26a8675c_0_2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0c26a8675c_0_2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0c26a8675c_0_2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0c26a8675c_0_2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0c26a8675c_0_2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10c26a8675c_0_2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10c26a8675c_0_2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0c26a8675c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0c26a8675c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0c26a8675c_0_1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0c26a8675c_0_1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0c26a8675c_0_1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0c26a8675c_0_1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16.png"/><Relationship Id="rId11" Type="http://schemas.openxmlformats.org/officeDocument/2006/relationships/image" Target="../media/image41.png"/><Relationship Id="rId10" Type="http://schemas.openxmlformats.org/officeDocument/2006/relationships/image" Target="../media/image23.png"/><Relationship Id="rId9"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21.png"/><Relationship Id="rId8"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 Id="rId4" Type="http://schemas.openxmlformats.org/officeDocument/2006/relationships/image" Target="../media/image5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8.png"/><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65" name="Google Shape;65;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7" name="Google Shape;77;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78" name="Google Shape;78;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 name="Google Shape;79;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0" name="Google Shape;80;p1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1" name="Google Shape;81;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7" name="Google Shape;87;p1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07" name="Google Shape;107;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5" name="Google Shape;115;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4" name="Google Shape;124;p1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27" name="Shape 127"/>
        <p:cNvGrpSpPr/>
        <p:nvPr/>
      </p:nvGrpSpPr>
      <p:grpSpPr>
        <a:xfrm>
          <a:off x="0" y="0"/>
          <a:ext cx="0" cy="0"/>
          <a:chOff x="0" y="0"/>
          <a:chExt cx="0" cy="0"/>
        </a:xfrm>
      </p:grpSpPr>
      <p:sp>
        <p:nvSpPr>
          <p:cNvPr id="128" name="Google Shape;128;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{30933F29-4249-47BA-A5E9-CFB5BCF02D12}</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2" name="Google Shape;132;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4"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{30933F29-4249-47BA-A5E9-CFB5BCF02D12}</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38" name="Google Shape;138;p1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5" name="Google Shape;145;p1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6" name="Google Shape;146;p1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0" name="Google Shape;15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68"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4" name="Google Shape;174;p2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7" name="Google Shape;177;p2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 name="Google Shape;181;p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2" name="Google Shape;182;p2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2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0" name="Google Shape;190;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1" name="Google Shape;191;p2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2" name="Google Shape;192;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3" name="Google Shape;193;p2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94" name="Google Shape;194;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97" name="Google Shape;197;p2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8" name="Google Shape;198;p2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9" name="Google Shape;19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2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9" name="Google Shape;20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14" name="Google Shape;214;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5" name="Google Shape;21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16" name="Google Shape;216;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7" name="Google Shape;217;p2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9"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 name="Google Shape;223;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 name="Google Shape;225;p2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6" name="Google Shape;226;p2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7" name="Google Shape;227;p2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8" name="Google Shape;228;p2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229"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33" name="Google Shape;233;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7" name="Google Shape;247;p2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8" name="Google Shape;248;p2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2" name="Google Shape;252;p2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3" name="Google Shape;253;p2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2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255"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9" name="Google Shape;259;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0" name="Google Shape;270;p2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1" name="Google Shape;271;p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4" name="Google Shape;274;p2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5" name="Google Shape;275;p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76"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0" name="Google Shape;280;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2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2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2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07"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 name="Google Shape;31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2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43"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 name="Google Shape;23;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 name="Google Shape;24;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384" name="Shape 384"/>
        <p:cNvGrpSpPr/>
        <p:nvPr/>
      </p:nvGrpSpPr>
      <p:grpSpPr>
        <a:xfrm>
          <a:off x="0" y="0"/>
          <a:ext cx="0" cy="0"/>
          <a:chOff x="0" y="0"/>
          <a:chExt cx="0" cy="0"/>
        </a:xfrm>
      </p:grpSpPr>
      <p:sp>
        <p:nvSpPr>
          <p:cNvPr id="385" name="Google Shape;38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 name="Google Shape;38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9" name="Google Shape;389;p3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7" name="Google Shape;397;p3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02" name="Google Shape;402;p3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405" name="Shape 405"/>
        <p:cNvGrpSpPr/>
        <p:nvPr/>
      </p:nvGrpSpPr>
      <p:grpSpPr>
        <a:xfrm>
          <a:off x="0" y="0"/>
          <a:ext cx="0" cy="0"/>
          <a:chOff x="0" y="0"/>
          <a:chExt cx="0" cy="0"/>
        </a:xfrm>
      </p:grpSpPr>
      <p:sp>
        <p:nvSpPr>
          <p:cNvPr id="406" name="Google Shape;40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8" name="Google Shape;40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3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2" name="Google Shape;412;p3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6" name="Google Shape;416;p3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1" name="Google Shape;421;p3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3" name="Google Shape;423;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4" name="Google Shape;424;p3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25" name="Google Shape;425;p3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26" name="Google Shape;426;p3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427"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 name="Google Shape;43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3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3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3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
    <p:spTree>
      <p:nvGrpSpPr>
        <p:cNvPr id="442"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2" name="Google Shape;452;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64" name="Google Shape;464;p3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468" name="Shape 468"/>
        <p:cNvGrpSpPr/>
        <p:nvPr/>
      </p:nvGrpSpPr>
      <p:grpSpPr>
        <a:xfrm>
          <a:off x="0" y="0"/>
          <a:ext cx="0" cy="0"/>
          <a:chOff x="0" y="0"/>
          <a:chExt cx="0" cy="0"/>
        </a:xfrm>
      </p:grpSpPr>
      <p:sp>
        <p:nvSpPr>
          <p:cNvPr id="469" name="Google Shape;469;p3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8" name="Google Shape;478;p3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3" name="Google Shape;483;p3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86" name="Shape 486"/>
        <p:cNvGrpSpPr/>
        <p:nvPr/>
      </p:nvGrpSpPr>
      <p:grpSpPr>
        <a:xfrm>
          <a:off x="0" y="0"/>
          <a:ext cx="0" cy="0"/>
          <a:chOff x="0" y="0"/>
          <a:chExt cx="0" cy="0"/>
        </a:xfrm>
      </p:grpSpPr>
      <p:sp>
        <p:nvSpPr>
          <p:cNvPr id="487" name="Google Shape;487;p3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3" name="Google Shape;503;p3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08" name="Shape 508"/>
        <p:cNvGrpSpPr/>
        <p:nvPr/>
      </p:nvGrpSpPr>
      <p:grpSpPr>
        <a:xfrm>
          <a:off x="0" y="0"/>
          <a:ext cx="0" cy="0"/>
          <a:chOff x="0" y="0"/>
          <a:chExt cx="0" cy="0"/>
        </a:xfrm>
      </p:grpSpPr>
      <p:sp>
        <p:nvSpPr>
          <p:cNvPr id="509" name="Google Shape;509;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2" name="Google Shape;522;p3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26" name="Shape 526"/>
        <p:cNvGrpSpPr/>
        <p:nvPr/>
      </p:nvGrpSpPr>
      <p:grpSpPr>
        <a:xfrm>
          <a:off x="0" y="0"/>
          <a:ext cx="0" cy="0"/>
          <a:chOff x="0" y="0"/>
          <a:chExt cx="0" cy="0"/>
        </a:xfrm>
      </p:grpSpPr>
      <p:sp>
        <p:nvSpPr>
          <p:cNvPr id="527" name="Google Shape;527;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3" name="Google Shape;543;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3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48"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63" name="Google Shape;563;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67"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70" name="Google Shape;57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2" name="Google Shape;592;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8" name="Google Shape;28;p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593"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96" name="Google Shape;59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9" name="Google Shape;599;p4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10" name="Google Shape;610;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1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4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614" name="Google Shape;61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16" name="Google Shape;616;p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22" name="Google Shape;62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1" name="Google Shape;641;p4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647"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49" name="Google Shape;649;p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1" name="Google Shape;651;p4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52" name="Google Shape;65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3" name="Google Shape;65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58" name="Google Shape;658;p4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3" name="Google Shape;663;p4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8" name="Google Shape;668;p4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3" name="Google Shape;673;p4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8" name="Google Shape;678;p4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4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3" name="Google Shape;683;p4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1" name="Google Shape;691;p4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3" name="Google Shape;693;p4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694" name="Google Shape;694;p4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695" name="Google Shape;695;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696"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8" name="Google Shape;698;p4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703" name="Shape 703"/>
        <p:cNvGrpSpPr/>
        <p:nvPr/>
      </p:nvGrpSpPr>
      <p:grpSpPr>
        <a:xfrm>
          <a:off x="0" y="0"/>
          <a:ext cx="0" cy="0"/>
          <a:chOff x="0" y="0"/>
          <a:chExt cx="0" cy="0"/>
        </a:xfrm>
      </p:grpSpPr>
      <p:pic>
        <p:nvPicPr>
          <p:cNvPr id="704" name="Google Shape;704;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5" name="Google Shape;70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06" name="Google Shape;706;p4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07" name="Google Shape;707;p4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09" name="Shape 709"/>
        <p:cNvGrpSpPr/>
        <p:nvPr/>
      </p:nvGrpSpPr>
      <p:grpSpPr>
        <a:xfrm>
          <a:off x="0" y="0"/>
          <a:ext cx="0" cy="0"/>
          <a:chOff x="0" y="0"/>
          <a:chExt cx="0" cy="0"/>
        </a:xfrm>
      </p:grpSpPr>
      <p:pic>
        <p:nvPicPr>
          <p:cNvPr id="710" name="Google Shape;710;p4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11" name="Shape 711"/>
        <p:cNvGrpSpPr/>
        <p:nvPr/>
      </p:nvGrpSpPr>
      <p:grpSpPr>
        <a:xfrm>
          <a:off x="0" y="0"/>
          <a:ext cx="0" cy="0"/>
          <a:chOff x="0" y="0"/>
          <a:chExt cx="0" cy="0"/>
        </a:xfrm>
      </p:grpSpPr>
      <p:pic>
        <p:nvPicPr>
          <p:cNvPr id="712" name="Google Shape;712;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3" name="Google Shape;713;p4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14" name="Google Shape;714;p4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15" name="Google Shape;71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16"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72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32" name="Shape 32"/>
        <p:cNvGrpSpPr/>
        <p:nvPr/>
      </p:nvGrpSpPr>
      <p:grpSpPr>
        <a:xfrm>
          <a:off x="0" y="0"/>
          <a:ext cx="0" cy="0"/>
          <a:chOff x="0" y="0"/>
          <a:chExt cx="0" cy="0"/>
        </a:xfrm>
      </p:grpSpPr>
      <p:sp>
        <p:nvSpPr>
          <p:cNvPr id="33" name="Google Shape;33;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5" name="Google Shape;35;p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 name="Google Shape;37;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 name="Google Shape;38;p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2"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3" name="Google Shape;743;p5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5"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9" name="Google Shape;749;p5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51" name="Google Shape;751;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752"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56" name="Google Shape;756;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59"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64" name="Google Shape;76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765"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774"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6" name="Google Shape;77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1" name="Google Shape;78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782" name="Shape 782"/>
        <p:cNvGrpSpPr/>
        <p:nvPr/>
      </p:nvGrpSpPr>
      <p:grpSpPr>
        <a:xfrm>
          <a:off x="0" y="0"/>
          <a:ext cx="0" cy="0"/>
          <a:chOff x="0" y="0"/>
          <a:chExt cx="0" cy="0"/>
        </a:xfrm>
      </p:grpSpPr>
      <p:pic>
        <p:nvPicPr>
          <p:cNvPr id="783" name="Google Shape;78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4" name="Google Shape;784;p5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6" name="Google Shape;786;p5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787" name="Google Shape;787;p5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788" name="Google Shape;788;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89" name="Google Shape;789;p5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790" name="Shape 790"/>
        <p:cNvGrpSpPr/>
        <p:nvPr/>
      </p:nvGrpSpPr>
      <p:grpSpPr>
        <a:xfrm>
          <a:off x="0" y="0"/>
          <a:ext cx="0" cy="0"/>
          <a:chOff x="0" y="0"/>
          <a:chExt cx="0" cy="0"/>
        </a:xfrm>
      </p:grpSpPr>
      <p:sp>
        <p:nvSpPr>
          <p:cNvPr id="791" name="Google Shape;791;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3" name="Google Shape;793;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4" name="Google Shape;794;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95" name="Google Shape;795;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6" name="Google Shape;796;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 name="Google Shape;4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6" name="Google Shape;46;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7" name="Google Shape;47;p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8" name="Google Shape;48;p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2" name="Google Shape;52;p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3" name="Google Shape;53;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 name="Google Shape;56;p1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7" name="Google Shape;57;p1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8" name="Google Shape;58;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theme" Target="../theme/theme2.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3.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 Id="rId3"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7.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8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60.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81.png"/><Relationship Id="rId4" Type="http://schemas.openxmlformats.org/officeDocument/2006/relationships/image" Target="../media/image60.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79.png"/><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83.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0"/>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Excel Plotting </a:t>
            </a:r>
            <a:endParaRPr/>
          </a:p>
        </p:txBody>
      </p:sp>
      <p:sp>
        <p:nvSpPr>
          <p:cNvPr id="803" name="Google Shape;803;p60"/>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90" name="Google Shape;890;p69"/>
          <p:cNvPicPr preferRelativeResize="0"/>
          <p:nvPr/>
        </p:nvPicPr>
        <p:blipFill rotWithShape="1">
          <a:blip r:embed="rId3">
            <a:alphaModFix/>
          </a:blip>
          <a:srcRect b="0" l="0" r="0" t="0"/>
          <a:stretch/>
        </p:blipFill>
        <p:spPr>
          <a:xfrm>
            <a:off x="768125" y="2810000"/>
            <a:ext cx="3388001" cy="1742950"/>
          </a:xfrm>
          <a:prstGeom prst="rect">
            <a:avLst/>
          </a:prstGeom>
          <a:noFill/>
          <a:ln>
            <a:noFill/>
          </a:ln>
        </p:spPr>
      </p:pic>
      <p:pic>
        <p:nvPicPr>
          <p:cNvPr id="891" name="Google Shape;891;p69"/>
          <p:cNvPicPr preferRelativeResize="0"/>
          <p:nvPr/>
        </p:nvPicPr>
        <p:blipFill rotWithShape="1">
          <a:blip r:embed="rId4">
            <a:alphaModFix/>
          </a:blip>
          <a:srcRect b="2467" l="0" r="2219" t="0"/>
          <a:stretch/>
        </p:blipFill>
        <p:spPr>
          <a:xfrm>
            <a:off x="768125" y="752450"/>
            <a:ext cx="3325724" cy="1787750"/>
          </a:xfrm>
          <a:prstGeom prst="rect">
            <a:avLst/>
          </a:prstGeom>
          <a:noFill/>
          <a:ln>
            <a:noFill/>
          </a:ln>
        </p:spPr>
      </p:pic>
      <p:pic>
        <p:nvPicPr>
          <p:cNvPr id="892" name="Google Shape;892;p69"/>
          <p:cNvPicPr preferRelativeResize="0"/>
          <p:nvPr/>
        </p:nvPicPr>
        <p:blipFill rotWithShape="1">
          <a:blip r:embed="rId5">
            <a:alphaModFix/>
          </a:blip>
          <a:srcRect b="0" l="0" r="0" t="0"/>
          <a:stretch/>
        </p:blipFill>
        <p:spPr>
          <a:xfrm>
            <a:off x="4841600" y="736635"/>
            <a:ext cx="3388001" cy="1819390"/>
          </a:xfrm>
          <a:prstGeom prst="rect">
            <a:avLst/>
          </a:prstGeom>
          <a:noFill/>
          <a:ln>
            <a:noFill/>
          </a:ln>
        </p:spPr>
      </p:pic>
      <p:pic>
        <p:nvPicPr>
          <p:cNvPr id="893" name="Google Shape;893;p69"/>
          <p:cNvPicPr preferRelativeResize="0"/>
          <p:nvPr/>
        </p:nvPicPr>
        <p:blipFill rotWithShape="1">
          <a:blip r:embed="rId6">
            <a:alphaModFix/>
          </a:blip>
          <a:srcRect b="0" l="0" r="0" t="0"/>
          <a:stretch/>
        </p:blipFill>
        <p:spPr>
          <a:xfrm>
            <a:off x="4727988" y="2810000"/>
            <a:ext cx="3462812" cy="1905150"/>
          </a:xfrm>
          <a:prstGeom prst="rect">
            <a:avLst/>
          </a:prstGeom>
          <a:noFill/>
          <a:ln>
            <a:noFill/>
          </a:ln>
        </p:spPr>
      </p:pic>
      <p:sp>
        <p:nvSpPr>
          <p:cNvPr id="894" name="Google Shape;89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It is time to learn Excel visualizations!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We will look at a few examples and use cases</a:t>
            </a:r>
            <a:endParaRPr>
              <a:solidFill>
                <a:schemeClr val="dk1"/>
              </a:solidFill>
            </a:endParaRPr>
          </a:p>
          <a:p>
            <a:pPr indent="0" lvl="0" marL="0" rtl="0" algn="l">
              <a:spcBef>
                <a:spcPts val="0"/>
              </a:spcBef>
              <a:spcAft>
                <a:spcPts val="0"/>
              </a:spcAft>
              <a:buNone/>
            </a:pPr>
            <a:r>
              <a:t/>
            </a:r>
            <a:endParaRPr/>
          </a:p>
        </p:txBody>
      </p:sp>
      <p:sp>
        <p:nvSpPr>
          <p:cNvPr id="900" name="Google Shape;900;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this activity, we will: </a:t>
            </a:r>
            <a:endParaRPr/>
          </a:p>
        </p:txBody>
      </p:sp>
      <p:sp>
        <p:nvSpPr>
          <p:cNvPr id="901" name="Google Shape;901;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2" name="Google Shape;902;p70"/>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03" name="Google Shape;903;p70"/>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04" name="Google Shape;904;p70"/>
          <p:cNvSpPr/>
          <p:nvPr/>
        </p:nvSpPr>
        <p:spPr>
          <a:xfrm>
            <a:off x="453233" y="1971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05" name="Google Shape;905;p70"/>
          <p:cNvSpPr/>
          <p:nvPr/>
        </p:nvSpPr>
        <p:spPr>
          <a:xfrm flipH="1" rot="10800000">
            <a:off x="453233" y="2250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06" name="Google Shape;906;p70"/>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Look at an example data set</a:t>
            </a:r>
            <a:endParaRPr sz="1800">
              <a:solidFill>
                <a:srgbClr val="043461"/>
              </a:solidFill>
              <a:latin typeface="Roboto"/>
              <a:ea typeface="Roboto"/>
              <a:cs typeface="Roboto"/>
              <a:sym typeface="Roboto"/>
            </a:endParaRPr>
          </a:p>
        </p:txBody>
      </p:sp>
      <p:sp>
        <p:nvSpPr>
          <p:cNvPr id="907" name="Google Shape;907;p70"/>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Select data of interest</a:t>
            </a:r>
            <a:endParaRPr sz="1800">
              <a:solidFill>
                <a:srgbClr val="043461"/>
              </a:solidFill>
              <a:latin typeface="Roboto"/>
              <a:ea typeface="Roboto"/>
              <a:cs typeface="Roboto"/>
              <a:sym typeface="Roboto"/>
            </a:endParaRPr>
          </a:p>
        </p:txBody>
      </p:sp>
      <p:sp>
        <p:nvSpPr>
          <p:cNvPr id="908" name="Google Shape;908;p70"/>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Visualize selected data</a:t>
            </a:r>
            <a:endParaRPr sz="1800">
              <a:solidFill>
                <a:srgbClr val="043461"/>
              </a:solidFill>
              <a:latin typeface="Roboto"/>
              <a:ea typeface="Roboto"/>
              <a:cs typeface="Roboto"/>
              <a:sym typeface="Roboto"/>
            </a:endParaRPr>
          </a:p>
        </p:txBody>
      </p:sp>
      <p:sp>
        <p:nvSpPr>
          <p:cNvPr id="909" name="Google Shape;909;p70"/>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Add labels and titles to our visualization</a:t>
            </a:r>
            <a:endParaRPr sz="1800">
              <a:solidFill>
                <a:srgbClr val="043461"/>
              </a:solidFill>
              <a:latin typeface="Roboto"/>
              <a:ea typeface="Roboto"/>
              <a:cs typeface="Roboto"/>
              <a:sym typeface="Roboto"/>
            </a:endParaRPr>
          </a:p>
        </p:txBody>
      </p:sp>
      <p:sp>
        <p:nvSpPr>
          <p:cNvPr id="910" name="Google Shape;910;p70"/>
          <p:cNvSpPr/>
          <p:nvPr/>
        </p:nvSpPr>
        <p:spPr>
          <a:xfrm>
            <a:off x="453233" y="26713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11" name="Google Shape;911;p70"/>
          <p:cNvSpPr/>
          <p:nvPr/>
        </p:nvSpPr>
        <p:spPr>
          <a:xfrm flipH="1" rot="10800000">
            <a:off x="453233" y="29499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12" name="Google Shape;912;p70"/>
          <p:cNvSpPr/>
          <p:nvPr/>
        </p:nvSpPr>
        <p:spPr>
          <a:xfrm>
            <a:off x="453233" y="3342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13" name="Google Shape;913;p70"/>
          <p:cNvSpPr/>
          <p:nvPr/>
        </p:nvSpPr>
        <p:spPr>
          <a:xfrm flipH="1" rot="10800000">
            <a:off x="453233" y="3621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14" name="Google Shape;914;p70"/>
          <p:cNvSpPr txBox="1"/>
          <p:nvPr/>
        </p:nvSpPr>
        <p:spPr>
          <a:xfrm>
            <a:off x="-39150" y="4118000"/>
            <a:ext cx="8908800" cy="7986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1000"/>
              </a:spcAft>
              <a:buNone/>
            </a:pPr>
            <a:r>
              <a:rPr b="1" lang="en" sz="1800">
                <a:solidFill>
                  <a:srgbClr val="000000"/>
                </a:solidFill>
                <a:highlight>
                  <a:srgbClr val="FFFF00"/>
                </a:highlight>
                <a:latin typeface="Roboto"/>
                <a:ea typeface="Roboto"/>
                <a:cs typeface="Roboto"/>
                <a:sym typeface="Roboto"/>
              </a:rPr>
              <a:t>Do not hesitate to ask questions.</a:t>
            </a:r>
            <a:r>
              <a:rPr b="1" lang="en" sz="1800">
                <a:solidFill>
                  <a:srgbClr val="000000"/>
                </a:solidFill>
                <a:latin typeface="Roboto"/>
                <a:ea typeface="Roboto"/>
                <a:cs typeface="Roboto"/>
                <a:sym typeface="Roboto"/>
              </a:rPr>
              <a:t> </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Our TAs will slack out images for each operating system</a:t>
            </a:r>
            <a:endParaRPr sz="1800">
              <a:solidFill>
                <a:srgbClr val="000000"/>
              </a:solidFill>
              <a:latin typeface="Roboto"/>
              <a:ea typeface="Roboto"/>
              <a:cs typeface="Roboto"/>
              <a:sym typeface="Roboto"/>
            </a:endParaRPr>
          </a:p>
        </p:txBody>
      </p:sp>
      <p:pic>
        <p:nvPicPr>
          <p:cNvPr id="915" name="Google Shape;915;p70"/>
          <p:cNvPicPr preferRelativeResize="0"/>
          <p:nvPr/>
        </p:nvPicPr>
        <p:blipFill>
          <a:blip r:embed="rId3">
            <a:alphaModFix/>
          </a:blip>
          <a:stretch>
            <a:fillRect/>
          </a:stretch>
        </p:blipFill>
        <p:spPr>
          <a:xfrm>
            <a:off x="429762" y="3985588"/>
            <a:ext cx="785574" cy="7855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6" name="Google Shape;926;p72"/>
          <p:cNvSpPr txBox="1"/>
          <p:nvPr>
            <p:ph type="title"/>
          </p:nvPr>
        </p:nvSpPr>
        <p:spPr>
          <a:xfrm>
            <a:off x="1400" y="274875"/>
            <a:ext cx="7779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t>Activity: The Line and Bar Grades</a:t>
            </a:r>
            <a:endParaRPr sz="3600"/>
          </a:p>
          <a:p>
            <a:pPr indent="0" lvl="0" marL="0" rtl="0" algn="l">
              <a:spcBef>
                <a:spcPts val="800"/>
              </a:spcBef>
              <a:spcAft>
                <a:spcPts val="800"/>
              </a:spcAft>
              <a:buNone/>
            </a:pPr>
            <a:r>
              <a:rPr lang="en" sz="1800">
                <a:latin typeface="Roboto"/>
                <a:ea typeface="Roboto"/>
                <a:cs typeface="Roboto"/>
                <a:sym typeface="Roboto"/>
              </a:rPr>
              <a:t>For this activity, you’ll take on the role of the teacher as you create bar and line graphs to visualize your class’s grades over a semester. </a:t>
            </a:r>
            <a:endParaRPr/>
          </a:p>
        </p:txBody>
      </p:sp>
      <p:sp>
        <p:nvSpPr>
          <p:cNvPr id="927" name="Google Shape;927;p72"/>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Line and Bar Grades </a:t>
            </a:r>
            <a:endParaRPr/>
          </a:p>
        </p:txBody>
      </p:sp>
      <p:sp>
        <p:nvSpPr>
          <p:cNvPr id="933" name="Google Shape;933;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4" name="Google Shape;934;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this activity, you’ll take on the role of the teacher as you create bar and line graphs to visualize your class’s grades over a semester.</a:t>
            </a:r>
            <a:endParaRPr/>
          </a:p>
        </p:txBody>
      </p:sp>
      <p:graphicFrame>
        <p:nvGraphicFramePr>
          <p:cNvPr id="935" name="Google Shape;935;p73"/>
          <p:cNvGraphicFramePr/>
          <p:nvPr/>
        </p:nvGraphicFramePr>
        <p:xfrm>
          <a:off x="458400" y="1743375"/>
          <a:ext cx="3000000" cy="3000000"/>
        </p:xfrm>
        <a:graphic>
          <a:graphicData uri="http://schemas.openxmlformats.org/drawingml/2006/table">
            <a:tbl>
              <a:tblPr>
                <a:noFill/>
                <a:tableStyleId>{30933F29-4249-47BA-A5E9-CFB5BCF02D12}</a:tableStyleId>
              </a:tblPr>
              <a:tblGrid>
                <a:gridCol w="5136975"/>
                <a:gridCol w="3117825"/>
              </a:tblGrid>
              <a:tr h="327300">
                <a:tc>
                  <a:txBody>
                    <a:bodyPr/>
                    <a:lstStyle/>
                    <a:p>
                      <a:pPr indent="0" lvl="0" marL="0" rtl="0" algn="l">
                        <a:spcBef>
                          <a:spcPts val="0"/>
                        </a:spcBef>
                        <a:spcAft>
                          <a:spcPts val="0"/>
                        </a:spcAft>
                        <a:buNone/>
                      </a:pPr>
                      <a:r>
                        <a:rPr b="1" lang="en">
                          <a:solidFill>
                            <a:srgbClr val="FFFFFF"/>
                          </a:solidFill>
                        </a:rPr>
                        <a:t>Instructions:</a:t>
                      </a:r>
                      <a:endParaRPr b="1">
                        <a:solidFill>
                          <a:srgbClr val="FFFFFF"/>
                        </a:solidFill>
                      </a:endParaRPr>
                    </a:p>
                  </a:txBody>
                  <a:tcPr marT="0" marB="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a:solidFill>
                            <a:srgbClr val="FFFFFF"/>
                          </a:solidFill>
                        </a:rPr>
                        <a:t>Hint:</a:t>
                      </a:r>
                      <a:endParaRPr b="1">
                        <a:solidFill>
                          <a:srgbClr val="FFFFFF"/>
                        </a:solidFill>
                      </a:endParaRPr>
                    </a:p>
                  </a:txBody>
                  <a:tcPr marT="0" marB="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r>
              <a:tr h="1327175">
                <a:tc>
                  <a:txBody>
                    <a:bodyPr/>
                    <a:lstStyle/>
                    <a:p>
                      <a:pPr indent="-173990" lvl="0" marL="320040" rtl="0" algn="l">
                        <a:lnSpc>
                          <a:spcPct val="115000"/>
                        </a:lnSpc>
                        <a:spcBef>
                          <a:spcPts val="0"/>
                        </a:spcBef>
                        <a:spcAft>
                          <a:spcPts val="0"/>
                        </a:spcAft>
                        <a:buClr>
                          <a:srgbClr val="043461"/>
                        </a:buClr>
                        <a:buSzPts val="1300"/>
                        <a:buChar char="●"/>
                      </a:pPr>
                      <a:r>
                        <a:rPr lang="en" sz="1300">
                          <a:solidFill>
                            <a:srgbClr val="043461"/>
                          </a:solidFill>
                        </a:rPr>
                        <a:t>Create a series of bar graphs that visualize the grades of all students in the class, with one graph for every month.</a:t>
                      </a:r>
                      <a:endParaRPr sz="1300">
                        <a:solidFill>
                          <a:srgbClr val="043461"/>
                        </a:solidFill>
                      </a:endParaRPr>
                    </a:p>
                    <a:p>
                      <a:pPr indent="-173990" lvl="0" marL="320040" rtl="0" algn="l">
                        <a:lnSpc>
                          <a:spcPct val="115000"/>
                        </a:lnSpc>
                        <a:spcBef>
                          <a:spcPts val="800"/>
                        </a:spcBef>
                        <a:spcAft>
                          <a:spcPts val="0"/>
                        </a:spcAft>
                        <a:buClr>
                          <a:srgbClr val="043461"/>
                        </a:buClr>
                        <a:buSzPts val="1300"/>
                        <a:buChar char="●"/>
                      </a:pPr>
                      <a:r>
                        <a:rPr lang="en" sz="1300">
                          <a:solidFill>
                            <a:srgbClr val="043461"/>
                          </a:solidFill>
                        </a:rPr>
                        <a:t>Create a line graph using all of the data that can be used to compare students' grades across the semester.</a:t>
                      </a:r>
                      <a:endParaRPr sz="1300">
                        <a:solidFill>
                          <a:srgbClr val="043461"/>
                        </a:solidFill>
                      </a:endParaRPr>
                    </a:p>
                    <a:p>
                      <a:pPr indent="-173990" lvl="0" marL="320040" rtl="0" algn="l">
                        <a:lnSpc>
                          <a:spcPct val="115000"/>
                        </a:lnSpc>
                        <a:spcBef>
                          <a:spcPts val="800"/>
                        </a:spcBef>
                        <a:spcAft>
                          <a:spcPts val="800"/>
                        </a:spcAft>
                        <a:buClr>
                          <a:srgbClr val="043461"/>
                        </a:buClr>
                        <a:buSzPts val="1300"/>
                        <a:buChar char="●"/>
                      </a:pPr>
                      <a:r>
                        <a:rPr lang="en" sz="1300">
                          <a:solidFill>
                            <a:srgbClr val="043461"/>
                          </a:solidFill>
                        </a:rPr>
                        <a:t>Use filtering in the line graph to allow you to drill down to a specific student's progress throughout the semester.</a:t>
                      </a:r>
                      <a:endParaRPr sz="1300">
                        <a:solidFill>
                          <a:srgbClr val="043461"/>
                        </a:solidFill>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rgbClr val="043461"/>
                          </a:solidFill>
                        </a:rPr>
                        <a:t>When duplicating bar graphs, it pays to get the formatting and look of the chart where you want it for the first graph (e.g., for January), and to then copy that chart and re-select the data for the subsequent copies (keeping the style and format, but just changing the data).</a:t>
                      </a:r>
                      <a:endParaRPr sz="1300">
                        <a:solidFill>
                          <a:srgbClr val="043461"/>
                        </a:solidFill>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6" name="Google Shape;946;p7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Scatter Plots and Trend Lines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graphicFrame>
        <p:nvGraphicFramePr>
          <p:cNvPr id="951" name="Google Shape;951;p76"/>
          <p:cNvGraphicFramePr/>
          <p:nvPr/>
        </p:nvGraphicFramePr>
        <p:xfrm>
          <a:off x="4199913" y="2159475"/>
          <a:ext cx="3000000" cy="3000000"/>
        </p:xfrm>
        <a:graphic>
          <a:graphicData uri="http://schemas.openxmlformats.org/drawingml/2006/table">
            <a:tbl>
              <a:tblPr>
                <a:noFill/>
                <a:tableStyleId>{30933F29-4249-47BA-A5E9-CFB5BCF02D12}</a:tableStyleId>
              </a:tblPr>
              <a:tblGrid>
                <a:gridCol w="512500"/>
                <a:gridCol w="512500"/>
                <a:gridCol w="512500"/>
                <a:gridCol w="512500"/>
                <a:gridCol w="512500"/>
                <a:gridCol w="512500"/>
                <a:gridCol w="512500"/>
                <a:gridCol w="512500"/>
                <a:gridCol w="512500"/>
              </a:tblGrid>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952" name="Google Shape;952;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Scatter plots are a powerful visualization tool!</a:t>
            </a:r>
            <a:endParaRPr>
              <a:solidFill>
                <a:schemeClr val="dk1"/>
              </a:solidFill>
            </a:endParaRPr>
          </a:p>
          <a:p>
            <a:pPr indent="0" lvl="0" marL="0" rtl="0" algn="l">
              <a:spcBef>
                <a:spcPts val="0"/>
              </a:spcBef>
              <a:spcAft>
                <a:spcPts val="0"/>
              </a:spcAft>
              <a:buNone/>
            </a:pPr>
            <a:r>
              <a:t/>
            </a:r>
            <a:endParaRPr/>
          </a:p>
        </p:txBody>
      </p:sp>
      <p:sp>
        <p:nvSpPr>
          <p:cNvPr id="953" name="Google Shape;953;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54" name="Google Shape;954;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Visualizes the comparison between two variables:</a:t>
            </a:r>
            <a:endParaRPr/>
          </a:p>
        </p:txBody>
      </p:sp>
      <p:sp>
        <p:nvSpPr>
          <p:cNvPr id="955" name="Google Shape;955;p76"/>
          <p:cNvSpPr txBox="1"/>
          <p:nvPr/>
        </p:nvSpPr>
        <p:spPr>
          <a:xfrm>
            <a:off x="5666575" y="1666725"/>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6" name="Google Shape;956;p76"/>
          <p:cNvSpPr/>
          <p:nvPr/>
        </p:nvSpPr>
        <p:spPr>
          <a:xfrm>
            <a:off x="5176850" y="28480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6"/>
          <p:cNvSpPr/>
          <p:nvPr/>
        </p:nvSpPr>
        <p:spPr>
          <a:xfrm>
            <a:off x="5434025" y="29004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6"/>
          <p:cNvSpPr/>
          <p:nvPr/>
        </p:nvSpPr>
        <p:spPr>
          <a:xfrm>
            <a:off x="5943600" y="2786075"/>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6"/>
          <p:cNvSpPr/>
          <p:nvPr/>
        </p:nvSpPr>
        <p:spPr>
          <a:xfrm>
            <a:off x="6200800" y="2786075"/>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6"/>
          <p:cNvSpPr/>
          <p:nvPr/>
        </p:nvSpPr>
        <p:spPr>
          <a:xfrm>
            <a:off x="6458000" y="2786075"/>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6"/>
          <p:cNvSpPr/>
          <p:nvPr/>
        </p:nvSpPr>
        <p:spPr>
          <a:xfrm>
            <a:off x="6458000" y="27194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6"/>
          <p:cNvSpPr/>
          <p:nvPr/>
        </p:nvSpPr>
        <p:spPr>
          <a:xfrm>
            <a:off x="6715150" y="26051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a:off x="6715150" y="266655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6"/>
          <p:cNvSpPr/>
          <p:nvPr/>
        </p:nvSpPr>
        <p:spPr>
          <a:xfrm>
            <a:off x="6972300" y="27194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6"/>
          <p:cNvSpPr/>
          <p:nvPr/>
        </p:nvSpPr>
        <p:spPr>
          <a:xfrm>
            <a:off x="7219950" y="24908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6"/>
          <p:cNvSpPr/>
          <p:nvPr/>
        </p:nvSpPr>
        <p:spPr>
          <a:xfrm>
            <a:off x="7219950" y="26051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6"/>
          <p:cNvSpPr/>
          <p:nvPr/>
        </p:nvSpPr>
        <p:spPr>
          <a:xfrm>
            <a:off x="7724750" y="266655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6"/>
          <p:cNvSpPr/>
          <p:nvPr/>
        </p:nvSpPr>
        <p:spPr>
          <a:xfrm>
            <a:off x="7981950" y="25527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6"/>
          <p:cNvSpPr/>
          <p:nvPr/>
        </p:nvSpPr>
        <p:spPr>
          <a:xfrm>
            <a:off x="8229550" y="266655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6"/>
          <p:cNvSpPr txBox="1"/>
          <p:nvPr/>
        </p:nvSpPr>
        <p:spPr>
          <a:xfrm>
            <a:off x="4199925" y="1639400"/>
            <a:ext cx="461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43461"/>
                </a:solidFill>
                <a:latin typeface="Roboto"/>
                <a:ea typeface="Roboto"/>
                <a:cs typeface="Roboto"/>
                <a:sym typeface="Roboto"/>
              </a:rPr>
              <a:t>Mouse weight (g)</a:t>
            </a:r>
            <a:endParaRPr b="1">
              <a:solidFill>
                <a:srgbClr val="043461"/>
              </a:solidFill>
              <a:latin typeface="Roboto"/>
              <a:ea typeface="Roboto"/>
              <a:cs typeface="Roboto"/>
              <a:sym typeface="Roboto"/>
            </a:endParaRPr>
          </a:p>
        </p:txBody>
      </p:sp>
      <p:sp>
        <p:nvSpPr>
          <p:cNvPr id="971" name="Google Shape;971;p76"/>
          <p:cNvSpPr txBox="1"/>
          <p:nvPr/>
        </p:nvSpPr>
        <p:spPr>
          <a:xfrm>
            <a:off x="2996750" y="4805125"/>
            <a:ext cx="32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72" name="Google Shape;972;p76"/>
          <p:cNvSpPr txBox="1"/>
          <p:nvPr/>
        </p:nvSpPr>
        <p:spPr>
          <a:xfrm>
            <a:off x="2931350" y="2943350"/>
            <a:ext cx="8985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rgbClr val="043461"/>
                </a:solidFill>
                <a:highlight>
                  <a:srgbClr val="00D6CB"/>
                </a:highlight>
                <a:latin typeface="Roboto"/>
                <a:ea typeface="Roboto"/>
                <a:cs typeface="Roboto"/>
                <a:sym typeface="Roboto"/>
              </a:rPr>
              <a:t>Mouse </a:t>
            </a:r>
            <a:br>
              <a:rPr b="1" lang="en" sz="1000">
                <a:solidFill>
                  <a:srgbClr val="043461"/>
                </a:solidFill>
                <a:highlight>
                  <a:srgbClr val="00D6CB"/>
                </a:highlight>
                <a:latin typeface="Roboto"/>
                <a:ea typeface="Roboto"/>
                <a:cs typeface="Roboto"/>
                <a:sym typeface="Roboto"/>
              </a:rPr>
            </a:br>
            <a:r>
              <a:rPr b="1" lang="en" sz="1000">
                <a:solidFill>
                  <a:srgbClr val="043461"/>
                </a:solidFill>
                <a:highlight>
                  <a:srgbClr val="00D6CB"/>
                </a:highlight>
                <a:latin typeface="Roboto"/>
                <a:ea typeface="Roboto"/>
                <a:cs typeface="Roboto"/>
                <a:sym typeface="Roboto"/>
              </a:rPr>
              <a:t>weight (g)</a:t>
            </a:r>
            <a:endParaRPr b="1" sz="1000">
              <a:solidFill>
                <a:srgbClr val="043461"/>
              </a:solidFill>
              <a:highlight>
                <a:srgbClr val="00D6CB"/>
              </a:highlight>
              <a:latin typeface="Roboto"/>
              <a:ea typeface="Roboto"/>
              <a:cs typeface="Roboto"/>
              <a:sym typeface="Roboto"/>
            </a:endParaRPr>
          </a:p>
        </p:txBody>
      </p:sp>
      <p:sp>
        <p:nvSpPr>
          <p:cNvPr id="973" name="Google Shape;973;p76"/>
          <p:cNvSpPr txBox="1"/>
          <p:nvPr/>
        </p:nvSpPr>
        <p:spPr>
          <a:xfrm>
            <a:off x="5501450" y="4483100"/>
            <a:ext cx="199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highlight>
                  <a:srgbClr val="043461"/>
                </a:highlight>
                <a:latin typeface="Roboto"/>
                <a:ea typeface="Roboto"/>
                <a:cs typeface="Roboto"/>
                <a:sym typeface="Roboto"/>
              </a:rPr>
              <a:t>Mouse length (inches)</a:t>
            </a:r>
            <a:endParaRPr b="1" sz="1000">
              <a:solidFill>
                <a:srgbClr val="FFFFFF"/>
              </a:solidFill>
              <a:highlight>
                <a:srgbClr val="043461"/>
              </a:highlight>
              <a:latin typeface="Roboto"/>
              <a:ea typeface="Roboto"/>
              <a:cs typeface="Roboto"/>
              <a:sym typeface="Roboto"/>
            </a:endParaRPr>
          </a:p>
        </p:txBody>
      </p:sp>
      <p:sp>
        <p:nvSpPr>
          <p:cNvPr id="974" name="Google Shape;974;p76"/>
          <p:cNvSpPr txBox="1"/>
          <p:nvPr/>
        </p:nvSpPr>
        <p:spPr>
          <a:xfrm>
            <a:off x="4068600" y="4245525"/>
            <a:ext cx="49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43461"/>
                </a:solidFill>
                <a:latin typeface="Roboto"/>
                <a:ea typeface="Roboto"/>
                <a:cs typeface="Roboto"/>
                <a:sym typeface="Roboto"/>
              </a:rPr>
              <a:t>2            2.2          </a:t>
            </a:r>
            <a:r>
              <a:rPr b="1" lang="en" sz="1000">
                <a:solidFill>
                  <a:srgbClr val="043461"/>
                </a:solidFill>
                <a:latin typeface="Roboto"/>
                <a:ea typeface="Roboto"/>
                <a:cs typeface="Roboto"/>
                <a:sym typeface="Roboto"/>
              </a:rPr>
              <a:t>2.4           2.6          2.8            3            3.2           3.4          3.6          3.8</a:t>
            </a:r>
            <a:endParaRPr b="1" sz="1000">
              <a:solidFill>
                <a:srgbClr val="043461"/>
              </a:solidFill>
              <a:latin typeface="Roboto"/>
              <a:ea typeface="Roboto"/>
              <a:cs typeface="Roboto"/>
              <a:sym typeface="Roboto"/>
            </a:endParaRPr>
          </a:p>
        </p:txBody>
      </p:sp>
      <p:sp>
        <p:nvSpPr>
          <p:cNvPr id="975" name="Google Shape;975;p76"/>
          <p:cNvSpPr txBox="1"/>
          <p:nvPr/>
        </p:nvSpPr>
        <p:spPr>
          <a:xfrm>
            <a:off x="3733100" y="2011025"/>
            <a:ext cx="433500" cy="2093400"/>
          </a:xfrm>
          <a:prstGeom prst="rect">
            <a:avLst/>
          </a:prstGeom>
          <a:noFill/>
          <a:ln>
            <a:noFill/>
          </a:ln>
        </p:spPr>
        <p:txBody>
          <a:bodyPr anchorCtr="0" anchor="t" bIns="91425" lIns="91425" spcFirstLastPara="1" rIns="91425" wrap="square" tIns="91425">
            <a:spAutoFit/>
          </a:bodyPr>
          <a:lstStyle/>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35</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30</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25</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20</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15</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10</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5</a:t>
            </a:r>
            <a:endParaRPr b="1" sz="1000">
              <a:solidFill>
                <a:srgbClr val="043461"/>
              </a:solidFill>
              <a:latin typeface="Roboto"/>
              <a:ea typeface="Roboto"/>
              <a:cs typeface="Roboto"/>
              <a:sym typeface="Roboto"/>
            </a:endParaRPr>
          </a:p>
        </p:txBody>
      </p:sp>
      <p:graphicFrame>
        <p:nvGraphicFramePr>
          <p:cNvPr id="976" name="Google Shape;976;p76"/>
          <p:cNvGraphicFramePr/>
          <p:nvPr/>
        </p:nvGraphicFramePr>
        <p:xfrm>
          <a:off x="429425" y="1175238"/>
          <a:ext cx="3000000" cy="3000000"/>
        </p:xfrm>
        <a:graphic>
          <a:graphicData uri="http://schemas.openxmlformats.org/drawingml/2006/table">
            <a:tbl>
              <a:tblPr>
                <a:noFill/>
                <a:tableStyleId>{30933F29-4249-47BA-A5E9-CFB5BCF02D12}</a:tableStyleId>
              </a:tblPr>
              <a:tblGrid>
                <a:gridCol w="1503525"/>
                <a:gridCol w="3568500"/>
              </a:tblGrid>
              <a:tr h="280500">
                <a:tc>
                  <a:txBody>
                    <a:bodyPr/>
                    <a:lstStyle/>
                    <a:p>
                      <a:pPr indent="0" lvl="0" marL="0" rtl="0" algn="r">
                        <a:spcBef>
                          <a:spcPts val="0"/>
                        </a:spcBef>
                        <a:spcAft>
                          <a:spcPts val="0"/>
                        </a:spcAft>
                        <a:buNone/>
                      </a:pPr>
                      <a:r>
                        <a:rPr b="1" lang="en" sz="1100">
                          <a:solidFill>
                            <a:srgbClr val="FFFFFF"/>
                          </a:solidFill>
                          <a:latin typeface="Roboto"/>
                          <a:ea typeface="Roboto"/>
                          <a:cs typeface="Roboto"/>
                          <a:sym typeface="Roboto"/>
                        </a:rPr>
                        <a:t>One variable</a:t>
                      </a:r>
                      <a:endParaRPr b="1" sz="1100">
                        <a:solidFill>
                          <a:srgbClr val="FFFFFF"/>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100">
                          <a:solidFill>
                            <a:srgbClr val="043461"/>
                          </a:solidFill>
                          <a:latin typeface="Roboto Medium"/>
                          <a:ea typeface="Roboto Medium"/>
                          <a:cs typeface="Roboto Medium"/>
                          <a:sym typeface="Roboto Medium"/>
                        </a:rPr>
                        <a:t>is </a:t>
                      </a:r>
                      <a:r>
                        <a:rPr lang="en" sz="1100">
                          <a:solidFill>
                            <a:srgbClr val="043461"/>
                          </a:solidFill>
                          <a:latin typeface="Roboto Medium"/>
                          <a:ea typeface="Roboto Medium"/>
                          <a:cs typeface="Roboto Medium"/>
                          <a:sym typeface="Roboto Medium"/>
                        </a:rPr>
                        <a:t>located on the x-axis</a:t>
                      </a:r>
                      <a:endParaRPr sz="1100">
                        <a:solidFill>
                          <a:srgbClr val="043461"/>
                        </a:solidFill>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313875">
                <a:tc>
                  <a:txBody>
                    <a:bodyPr/>
                    <a:lstStyle/>
                    <a:p>
                      <a:pPr indent="0" lvl="0" marL="0" rtl="0" algn="r">
                        <a:spcBef>
                          <a:spcPts val="0"/>
                        </a:spcBef>
                        <a:spcAft>
                          <a:spcPts val="0"/>
                        </a:spcAft>
                        <a:buNone/>
                      </a:pPr>
                      <a:r>
                        <a:rPr b="1" lang="en" sz="1100">
                          <a:solidFill>
                            <a:srgbClr val="043461"/>
                          </a:solidFill>
                          <a:latin typeface="Roboto"/>
                          <a:ea typeface="Roboto"/>
                          <a:cs typeface="Roboto"/>
                          <a:sym typeface="Roboto"/>
                        </a:rPr>
                        <a:t>Another variable</a:t>
                      </a:r>
                      <a:endParaRPr b="1" sz="1100">
                        <a:solidFill>
                          <a:srgbClr val="043461"/>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100">
                          <a:solidFill>
                            <a:srgbClr val="043461"/>
                          </a:solidFill>
                          <a:latin typeface="Roboto Medium"/>
                          <a:ea typeface="Roboto Medium"/>
                          <a:cs typeface="Roboto Medium"/>
                          <a:sym typeface="Roboto Medium"/>
                        </a:rPr>
                        <a:t>is plotted on the y-axis</a:t>
                      </a:r>
                      <a:endParaRPr sz="1100">
                        <a:solidFill>
                          <a:srgbClr val="043461"/>
                        </a:solidFill>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977" name="Google Shape;977;p76"/>
          <p:cNvSpPr txBox="1"/>
          <p:nvPr>
            <p:ph idx="3" type="body"/>
          </p:nvPr>
        </p:nvSpPr>
        <p:spPr>
          <a:xfrm>
            <a:off x="175" y="2039600"/>
            <a:ext cx="3574200" cy="1871100"/>
          </a:xfrm>
          <a:prstGeom prst="rect">
            <a:avLst/>
          </a:prstGeom>
        </p:spPr>
        <p:txBody>
          <a:bodyPr anchorCtr="0" anchor="t" bIns="914400" lIns="457200" spcFirstLastPara="1" rIns="457200" wrap="square" tIns="0">
            <a:noAutofit/>
          </a:bodyPr>
          <a:lstStyle/>
          <a:p>
            <a:pPr indent="-167640" lvl="0" marL="320040" rtl="0" algn="l">
              <a:lnSpc>
                <a:spcPct val="115000"/>
              </a:lnSpc>
              <a:spcBef>
                <a:spcPts val="0"/>
              </a:spcBef>
              <a:spcAft>
                <a:spcPts val="0"/>
              </a:spcAft>
              <a:buSzPts val="1200"/>
              <a:buChar char="●"/>
            </a:pPr>
            <a:r>
              <a:rPr lang="en" sz="1200"/>
              <a:t>Each data point represents a pair of measurements</a:t>
            </a:r>
            <a:endParaRPr sz="1200"/>
          </a:p>
          <a:p>
            <a:pPr indent="-167640" lvl="0" marL="320040" rtl="0" algn="l">
              <a:lnSpc>
                <a:spcPct val="115000"/>
              </a:lnSpc>
              <a:spcBef>
                <a:spcPts val="800"/>
              </a:spcBef>
              <a:spcAft>
                <a:spcPts val="0"/>
              </a:spcAft>
              <a:buSzPts val="1200"/>
              <a:buChar char="●"/>
            </a:pPr>
            <a:r>
              <a:rPr lang="en" sz="1200"/>
              <a:t>Measurements on a scatter plot are independent </a:t>
            </a:r>
            <a:endParaRPr sz="1200"/>
          </a:p>
          <a:p>
            <a:pPr indent="-167640" lvl="0" marL="320040" rtl="0" algn="l">
              <a:lnSpc>
                <a:spcPct val="115000"/>
              </a:lnSpc>
              <a:spcBef>
                <a:spcPts val="800"/>
              </a:spcBef>
              <a:spcAft>
                <a:spcPts val="0"/>
              </a:spcAft>
              <a:buSzPts val="1200"/>
              <a:buChar char="●"/>
            </a:pPr>
            <a:r>
              <a:rPr lang="en" sz="1200"/>
              <a:t>Scatter plots can help to identify positive or negative relationships between two variables</a:t>
            </a:r>
            <a:endParaRPr sz="1200"/>
          </a:p>
          <a:p>
            <a:pPr indent="-167640" lvl="0" marL="320040" rtl="0" algn="l">
              <a:lnSpc>
                <a:spcPct val="115000"/>
              </a:lnSpc>
              <a:spcBef>
                <a:spcPts val="800"/>
              </a:spcBef>
              <a:spcAft>
                <a:spcPts val="800"/>
              </a:spcAft>
              <a:buSzPts val="1200"/>
              <a:buChar char="●"/>
            </a:pPr>
            <a:r>
              <a:rPr lang="en" sz="1200"/>
              <a:t>Adding a trend line to a scatterplot can visualize this relationship even easier!</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8" name="Google Shape;988;p78"/>
          <p:cNvSpPr txBox="1"/>
          <p:nvPr>
            <p:ph type="title"/>
          </p:nvPr>
        </p:nvSpPr>
        <p:spPr>
          <a:xfrm>
            <a:off x="1400" y="274875"/>
            <a:ext cx="9144000" cy="3265800"/>
          </a:xfrm>
          <a:prstGeom prst="rect">
            <a:avLst/>
          </a:prstGeom>
        </p:spPr>
        <p:txBody>
          <a:bodyPr anchorCtr="0" anchor="t" bIns="91425" lIns="256030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600"/>
              <a:t>Partner Activity: Home Sales</a:t>
            </a:r>
            <a:endParaRPr sz="3600"/>
          </a:p>
          <a:p>
            <a:pPr indent="0" lvl="0" marL="0" rtl="0" algn="l">
              <a:lnSpc>
                <a:spcPct val="115000"/>
              </a:lnSpc>
              <a:spcBef>
                <a:spcPts val="800"/>
              </a:spcBef>
              <a:spcAft>
                <a:spcPts val="800"/>
              </a:spcAft>
              <a:buNone/>
            </a:pPr>
            <a:r>
              <a:rPr lang="en" sz="1800">
                <a:latin typeface="Roboto"/>
                <a:ea typeface="Roboto"/>
                <a:cs typeface="Roboto"/>
                <a:sym typeface="Roboto"/>
              </a:rPr>
              <a:t>For this activity, you will work in pairs to create a </a:t>
            </a:r>
            <a:br>
              <a:rPr lang="en" sz="1800">
                <a:latin typeface="Roboto"/>
                <a:ea typeface="Roboto"/>
                <a:cs typeface="Roboto"/>
                <a:sym typeface="Roboto"/>
              </a:rPr>
            </a:br>
            <a:r>
              <a:rPr lang="en" sz="1800">
                <a:latin typeface="Roboto"/>
                <a:ea typeface="Roboto"/>
                <a:cs typeface="Roboto"/>
                <a:sym typeface="Roboto"/>
              </a:rPr>
              <a:t>series of scatter plots that compare home prices </a:t>
            </a:r>
            <a:br>
              <a:rPr lang="en" sz="1800">
                <a:latin typeface="Roboto"/>
                <a:ea typeface="Roboto"/>
                <a:cs typeface="Roboto"/>
                <a:sym typeface="Roboto"/>
              </a:rPr>
            </a:br>
            <a:r>
              <a:rPr lang="en" sz="1800">
                <a:latin typeface="Roboto"/>
                <a:ea typeface="Roboto"/>
                <a:cs typeface="Roboto"/>
                <a:sym typeface="Roboto"/>
              </a:rPr>
              <a:t>in the St. Louis, MO, region.</a:t>
            </a:r>
            <a:endParaRPr sz="1800">
              <a:latin typeface="Roboto"/>
              <a:ea typeface="Roboto"/>
              <a:cs typeface="Roboto"/>
              <a:sym typeface="Roboto"/>
            </a:endParaRPr>
          </a:p>
        </p:txBody>
      </p:sp>
      <p:sp>
        <p:nvSpPr>
          <p:cNvPr id="989" name="Google Shape;989;p7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Partner Activity: Home Sales </a:t>
            </a:r>
            <a:endParaRPr/>
          </a:p>
        </p:txBody>
      </p:sp>
      <p:sp>
        <p:nvSpPr>
          <p:cNvPr id="995" name="Google Shape;995;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6" name="Google Shape;996;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997" name="Google Shape;997;p79"/>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98" name="Google Shape;998;p79"/>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99" name="Google Shape;999;p79"/>
          <p:cNvSpPr/>
          <p:nvPr/>
        </p:nvSpPr>
        <p:spPr>
          <a:xfrm>
            <a:off x="453233" y="1971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00" name="Google Shape;1000;p79"/>
          <p:cNvSpPr/>
          <p:nvPr/>
        </p:nvSpPr>
        <p:spPr>
          <a:xfrm flipH="1" rot="10800000">
            <a:off x="453233" y="2250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01" name="Google Shape;1001;p79"/>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square feet of the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home (`</a:t>
            </a:r>
            <a:r>
              <a:rPr lang="en">
                <a:solidFill>
                  <a:srgbClr val="FFFFFF"/>
                </a:solidFill>
                <a:highlight>
                  <a:srgbClr val="000000"/>
                </a:highlight>
                <a:latin typeface="Inconsolata"/>
                <a:ea typeface="Inconsolata"/>
                <a:cs typeface="Inconsolata"/>
                <a:sym typeface="Inconsolata"/>
              </a:rPr>
              <a:t>sqft_living</a:t>
            </a:r>
            <a:r>
              <a:rPr lang="en">
                <a:solidFill>
                  <a:srgbClr val="043461"/>
                </a:solidFill>
                <a:latin typeface="Roboto"/>
                <a:ea typeface="Roboto"/>
                <a:cs typeface="Roboto"/>
                <a:sym typeface="Roboto"/>
              </a:rPr>
              <a:t>`). Make sure to add in axis titles, a chart title, and a trend line.</a:t>
            </a:r>
            <a:endParaRPr>
              <a:solidFill>
                <a:srgbClr val="043461"/>
              </a:solidFill>
              <a:latin typeface="Roboto"/>
              <a:ea typeface="Roboto"/>
              <a:cs typeface="Roboto"/>
              <a:sym typeface="Roboto"/>
            </a:endParaRPr>
          </a:p>
        </p:txBody>
      </p:sp>
      <p:sp>
        <p:nvSpPr>
          <p:cNvPr id="1002" name="Google Shape;1002;p79"/>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number of bedrooms. Make sure to add in axis titles, a chart title, and a trend line.</a:t>
            </a:r>
            <a:endParaRPr>
              <a:solidFill>
                <a:srgbClr val="043461"/>
              </a:solidFill>
              <a:latin typeface="Roboto"/>
              <a:ea typeface="Roboto"/>
              <a:cs typeface="Roboto"/>
              <a:sym typeface="Roboto"/>
            </a:endParaRPr>
          </a:p>
        </p:txBody>
      </p:sp>
      <p:sp>
        <p:nvSpPr>
          <p:cNvPr id="1003" name="Google Shape;1003;p79"/>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number of bathrooms. Make sure to add in axis titles, a chart title, and a trend line.</a:t>
            </a:r>
            <a:endParaRPr>
              <a:solidFill>
                <a:srgbClr val="043461"/>
              </a:solidFill>
              <a:latin typeface="Roboto"/>
              <a:ea typeface="Roboto"/>
              <a:cs typeface="Roboto"/>
              <a:sym typeface="Roboto"/>
            </a:endParaRPr>
          </a:p>
        </p:txBody>
      </p:sp>
      <p:sp>
        <p:nvSpPr>
          <p:cNvPr id="1004" name="Google Shape;1004;p79"/>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Go back into each of your charts, and modify the value range on each axis so that they are consistent across charts.</a:t>
            </a:r>
            <a:endParaRPr>
              <a:solidFill>
                <a:srgbClr val="043461"/>
              </a:solidFill>
              <a:latin typeface="Roboto"/>
              <a:ea typeface="Roboto"/>
              <a:cs typeface="Roboto"/>
              <a:sym typeface="Roboto"/>
            </a:endParaRPr>
          </a:p>
        </p:txBody>
      </p:sp>
      <p:sp>
        <p:nvSpPr>
          <p:cNvPr id="1005" name="Google Shape;1005;p79"/>
          <p:cNvSpPr/>
          <p:nvPr/>
        </p:nvSpPr>
        <p:spPr>
          <a:xfrm>
            <a:off x="453233" y="26713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06" name="Google Shape;1006;p79"/>
          <p:cNvSpPr/>
          <p:nvPr/>
        </p:nvSpPr>
        <p:spPr>
          <a:xfrm flipH="1" rot="10800000">
            <a:off x="453233" y="29499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07" name="Google Shape;1007;p79"/>
          <p:cNvSpPr/>
          <p:nvPr/>
        </p:nvSpPr>
        <p:spPr>
          <a:xfrm>
            <a:off x="453233" y="3342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08" name="Google Shape;1008;p79"/>
          <p:cNvSpPr/>
          <p:nvPr/>
        </p:nvSpPr>
        <p:spPr>
          <a:xfrm flipH="1" rot="10800000">
            <a:off x="453233" y="3621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09" name="Google Shape;1009;p79"/>
          <p:cNvSpPr txBox="1"/>
          <p:nvPr/>
        </p:nvSpPr>
        <p:spPr>
          <a:xfrm>
            <a:off x="-39150" y="4295300"/>
            <a:ext cx="8908800" cy="6213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1000"/>
              </a:spcAft>
              <a:buNone/>
            </a:pPr>
            <a:r>
              <a:rPr b="1" lang="en">
                <a:solidFill>
                  <a:srgbClr val="043461"/>
                </a:solidFill>
                <a:latin typeface="Roboto"/>
                <a:ea typeface="Roboto"/>
                <a:cs typeface="Roboto"/>
                <a:sym typeface="Roboto"/>
              </a:rPr>
              <a:t>We want the axes to match so the data is conveyed in a consistent, truthful manner.</a:t>
            </a:r>
            <a:endParaRPr b="1">
              <a:solidFill>
                <a:srgbClr val="043461"/>
              </a:solidFill>
              <a:latin typeface="Roboto"/>
              <a:ea typeface="Roboto"/>
              <a:cs typeface="Roboto"/>
              <a:sym typeface="Roboto"/>
            </a:endParaRPr>
          </a:p>
        </p:txBody>
      </p:sp>
      <p:pic>
        <p:nvPicPr>
          <p:cNvPr id="1010" name="Google Shape;1010;p79"/>
          <p:cNvPicPr preferRelativeResize="0"/>
          <p:nvPr/>
        </p:nvPicPr>
        <p:blipFill>
          <a:blip r:embed="rId3">
            <a:alphaModFix/>
          </a:blip>
          <a:stretch>
            <a:fillRect/>
          </a:stretch>
        </p:blipFill>
        <p:spPr>
          <a:xfrm>
            <a:off x="658362" y="3985588"/>
            <a:ext cx="785574" cy="7855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1" name="Google Shape;1021;p8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Need to Filter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 you notice anything about the following data?</a:t>
            </a:r>
            <a:endParaRPr/>
          </a:p>
        </p:txBody>
      </p:sp>
      <p:sp>
        <p:nvSpPr>
          <p:cNvPr id="1027" name="Google Shape;1027;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28" name="Google Shape;1028;p82"/>
          <p:cNvPicPr preferRelativeResize="0"/>
          <p:nvPr/>
        </p:nvPicPr>
        <p:blipFill>
          <a:blip r:embed="rId3">
            <a:alphaModFix/>
          </a:blip>
          <a:stretch>
            <a:fillRect/>
          </a:stretch>
        </p:blipFill>
        <p:spPr>
          <a:xfrm>
            <a:off x="152400" y="1193175"/>
            <a:ext cx="8839204" cy="2347914"/>
          </a:xfrm>
          <a:prstGeom prst="rect">
            <a:avLst/>
          </a:prstGeom>
          <a:noFill/>
          <a:ln>
            <a:noFill/>
          </a:ln>
        </p:spPr>
      </p:pic>
      <p:pic>
        <p:nvPicPr>
          <p:cNvPr id="1029" name="Google Shape;1029;p82"/>
          <p:cNvPicPr preferRelativeResize="0"/>
          <p:nvPr/>
        </p:nvPicPr>
        <p:blipFill>
          <a:blip r:embed="rId4">
            <a:alphaModFix/>
          </a:blip>
          <a:stretch>
            <a:fillRect/>
          </a:stretch>
        </p:blipFill>
        <p:spPr>
          <a:xfrm>
            <a:off x="152400" y="3693489"/>
            <a:ext cx="8839204" cy="5481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8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There is a </a:t>
            </a:r>
            <a:r>
              <a:rPr lang="en">
                <a:highlight>
                  <a:srgbClr val="FFFF00"/>
                </a:highlight>
              </a:rPr>
              <a:t>LOT</a:t>
            </a:r>
            <a:r>
              <a:rPr lang="en"/>
              <a:t> of missing and unneeded data</a:t>
            </a:r>
            <a:endParaRPr/>
          </a:p>
        </p:txBody>
      </p:sp>
      <p:sp>
        <p:nvSpPr>
          <p:cNvPr id="1035" name="Google Shape;103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036" name="Google Shape;1036;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7" name="Google Shape;1037;p83"/>
          <p:cNvSpPr/>
          <p:nvPr/>
        </p:nvSpPr>
        <p:spPr>
          <a:xfrm>
            <a:off x="88595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3"/>
          <p:cNvSpPr/>
          <p:nvPr/>
        </p:nvSpPr>
        <p:spPr>
          <a:xfrm>
            <a:off x="1617975"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3"/>
          <p:cNvSpPr/>
          <p:nvPr/>
        </p:nvSpPr>
        <p:spPr>
          <a:xfrm>
            <a:off x="207070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3"/>
          <p:cNvSpPr/>
          <p:nvPr/>
        </p:nvSpPr>
        <p:spPr>
          <a:xfrm>
            <a:off x="2523425"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3"/>
          <p:cNvSpPr/>
          <p:nvPr/>
        </p:nvSpPr>
        <p:spPr>
          <a:xfrm>
            <a:off x="286445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3"/>
          <p:cNvSpPr/>
          <p:nvPr/>
        </p:nvSpPr>
        <p:spPr>
          <a:xfrm>
            <a:off x="3796613"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3"/>
          <p:cNvSpPr/>
          <p:nvPr/>
        </p:nvSpPr>
        <p:spPr>
          <a:xfrm>
            <a:off x="691735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3"/>
          <p:cNvSpPr/>
          <p:nvPr/>
        </p:nvSpPr>
        <p:spPr>
          <a:xfrm>
            <a:off x="5149200" y="1813875"/>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3"/>
          <p:cNvSpPr/>
          <p:nvPr/>
        </p:nvSpPr>
        <p:spPr>
          <a:xfrm>
            <a:off x="7801413"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3"/>
          <p:cNvSpPr/>
          <p:nvPr/>
        </p:nvSpPr>
        <p:spPr>
          <a:xfrm>
            <a:off x="8312100" y="1802525"/>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3"/>
          <p:cNvSpPr/>
          <p:nvPr/>
        </p:nvSpPr>
        <p:spPr>
          <a:xfrm>
            <a:off x="8685500" y="1802525"/>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3"/>
          <p:cNvSpPr/>
          <p:nvPr/>
        </p:nvSpPr>
        <p:spPr>
          <a:xfrm>
            <a:off x="524025"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9" name="Google Shape;1049;p83"/>
          <p:cNvPicPr preferRelativeResize="0"/>
          <p:nvPr/>
        </p:nvPicPr>
        <p:blipFill rotWithShape="1">
          <a:blip r:embed="rId3">
            <a:alphaModFix/>
          </a:blip>
          <a:srcRect b="59034" l="0" r="0" t="0"/>
          <a:stretch/>
        </p:blipFill>
        <p:spPr>
          <a:xfrm>
            <a:off x="302550" y="725850"/>
            <a:ext cx="8691451" cy="945749"/>
          </a:xfrm>
          <a:prstGeom prst="rect">
            <a:avLst/>
          </a:prstGeom>
          <a:noFill/>
          <a:ln>
            <a:noFill/>
          </a:ln>
        </p:spPr>
      </p:pic>
      <p:sp>
        <p:nvSpPr>
          <p:cNvPr id="1050" name="Google Shape;1050;p83"/>
          <p:cNvSpPr/>
          <p:nvPr/>
        </p:nvSpPr>
        <p:spPr>
          <a:xfrm>
            <a:off x="302549" y="2560852"/>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51" name="Google Shape;1051;p83"/>
          <p:cNvSpPr/>
          <p:nvPr/>
        </p:nvSpPr>
        <p:spPr>
          <a:xfrm flipH="1" rot="10800000">
            <a:off x="302549" y="2783482"/>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52" name="Google Shape;1052;p83"/>
          <p:cNvSpPr/>
          <p:nvPr/>
        </p:nvSpPr>
        <p:spPr>
          <a:xfrm>
            <a:off x="302559" y="3120180"/>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53" name="Google Shape;1053;p83"/>
          <p:cNvSpPr/>
          <p:nvPr/>
        </p:nvSpPr>
        <p:spPr>
          <a:xfrm flipH="1" rot="10800000">
            <a:off x="302559" y="3342810"/>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54" name="Google Shape;1054;p83"/>
          <p:cNvSpPr/>
          <p:nvPr/>
        </p:nvSpPr>
        <p:spPr>
          <a:xfrm>
            <a:off x="1021249" y="2524750"/>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Most data sets contain multiple variables and factors</a:t>
            </a:r>
            <a:endParaRPr>
              <a:solidFill>
                <a:srgbClr val="043461"/>
              </a:solidFill>
              <a:latin typeface="Roboto"/>
              <a:ea typeface="Roboto"/>
              <a:cs typeface="Roboto"/>
              <a:sym typeface="Roboto"/>
            </a:endParaRPr>
          </a:p>
        </p:txBody>
      </p:sp>
      <p:sp>
        <p:nvSpPr>
          <p:cNvPr id="1055" name="Google Shape;1055;p83"/>
          <p:cNvSpPr/>
          <p:nvPr/>
        </p:nvSpPr>
        <p:spPr>
          <a:xfrm>
            <a:off x="1021249" y="3084087"/>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It can be difficult to determine what data is useful when exploring a data set</a:t>
            </a:r>
            <a:endParaRPr>
              <a:solidFill>
                <a:srgbClr val="043461"/>
              </a:solidFill>
              <a:latin typeface="Roboto"/>
              <a:ea typeface="Roboto"/>
              <a:cs typeface="Roboto"/>
              <a:sym typeface="Roboto"/>
            </a:endParaRPr>
          </a:p>
        </p:txBody>
      </p:sp>
      <p:sp>
        <p:nvSpPr>
          <p:cNvPr id="1056" name="Google Shape;1056;p83"/>
          <p:cNvSpPr/>
          <p:nvPr/>
        </p:nvSpPr>
        <p:spPr>
          <a:xfrm>
            <a:off x="1021249" y="3635755"/>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It can be hard to locate data of interest</a:t>
            </a:r>
            <a:endParaRPr>
              <a:solidFill>
                <a:srgbClr val="043461"/>
              </a:solidFill>
              <a:latin typeface="Roboto"/>
              <a:ea typeface="Roboto"/>
              <a:cs typeface="Roboto"/>
              <a:sym typeface="Roboto"/>
            </a:endParaRPr>
          </a:p>
        </p:txBody>
      </p:sp>
      <p:sp>
        <p:nvSpPr>
          <p:cNvPr id="1057" name="Google Shape;1057;p83"/>
          <p:cNvSpPr/>
          <p:nvPr/>
        </p:nvSpPr>
        <p:spPr>
          <a:xfrm>
            <a:off x="1021249" y="4189350"/>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We need to filter our data</a:t>
            </a:r>
            <a:endParaRPr>
              <a:solidFill>
                <a:srgbClr val="043461"/>
              </a:solidFill>
              <a:latin typeface="Roboto"/>
              <a:ea typeface="Roboto"/>
              <a:cs typeface="Roboto"/>
              <a:sym typeface="Roboto"/>
            </a:endParaRPr>
          </a:p>
        </p:txBody>
      </p:sp>
      <p:sp>
        <p:nvSpPr>
          <p:cNvPr id="1058" name="Google Shape;1058;p83"/>
          <p:cNvSpPr/>
          <p:nvPr/>
        </p:nvSpPr>
        <p:spPr>
          <a:xfrm>
            <a:off x="302559" y="3679499"/>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59" name="Google Shape;1059;p83"/>
          <p:cNvSpPr/>
          <p:nvPr/>
        </p:nvSpPr>
        <p:spPr>
          <a:xfrm flipH="1" rot="10800000">
            <a:off x="302559" y="3902128"/>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60" name="Google Shape;1060;p83"/>
          <p:cNvSpPr/>
          <p:nvPr/>
        </p:nvSpPr>
        <p:spPr>
          <a:xfrm>
            <a:off x="302559" y="4215901"/>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61" name="Google Shape;1061;p83"/>
          <p:cNvSpPr/>
          <p:nvPr/>
        </p:nvSpPr>
        <p:spPr>
          <a:xfrm flipH="1" rot="10800000">
            <a:off x="302559" y="4438531"/>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2" name="Google Shape;1072;p85"/>
          <p:cNvSpPr txBox="1"/>
          <p:nvPr>
            <p:ph type="title"/>
          </p:nvPr>
        </p:nvSpPr>
        <p:spPr>
          <a:xfrm>
            <a:off x="1400" y="274875"/>
            <a:ext cx="9144000" cy="3265800"/>
          </a:xfrm>
          <a:prstGeom prst="rect">
            <a:avLst/>
          </a:prstGeom>
        </p:spPr>
        <p:txBody>
          <a:bodyPr anchorCtr="0" anchor="t" bIns="91425" lIns="2560300" spcFirstLastPara="1" rIns="91425" wrap="square" tIns="457200">
            <a:noAutofit/>
          </a:bodyPr>
          <a:lstStyle/>
          <a:p>
            <a:pPr indent="0" lvl="0" marL="0" rtl="0" algn="l">
              <a:lnSpc>
                <a:spcPct val="115000"/>
              </a:lnSpc>
              <a:spcBef>
                <a:spcPts val="0"/>
              </a:spcBef>
              <a:spcAft>
                <a:spcPts val="0"/>
              </a:spcAft>
              <a:buNone/>
            </a:pPr>
            <a:r>
              <a:rPr lang="en" sz="3000"/>
              <a:t>Partner Activity: </a:t>
            </a:r>
            <a:r>
              <a:rPr lang="en" sz="3000"/>
              <a:t>Filtering Home Sales</a:t>
            </a:r>
            <a:endParaRPr sz="3000"/>
          </a:p>
          <a:p>
            <a:pPr indent="0" lvl="0" marL="0" rtl="0" algn="l">
              <a:lnSpc>
                <a:spcPct val="115000"/>
              </a:lnSpc>
              <a:spcBef>
                <a:spcPts val="800"/>
              </a:spcBef>
              <a:spcAft>
                <a:spcPts val="800"/>
              </a:spcAft>
              <a:buNone/>
            </a:pPr>
            <a:r>
              <a:rPr lang="en" sz="1800">
                <a:latin typeface="Roboto"/>
                <a:ea typeface="Roboto"/>
                <a:cs typeface="Roboto"/>
                <a:sym typeface="Roboto"/>
              </a:rPr>
              <a:t>For this activity, you'll create a filtered chart that </a:t>
            </a:r>
            <a:br>
              <a:rPr lang="en" sz="1800">
                <a:latin typeface="Roboto"/>
                <a:ea typeface="Roboto"/>
                <a:cs typeface="Roboto"/>
                <a:sym typeface="Roboto"/>
              </a:rPr>
            </a:br>
            <a:r>
              <a:rPr lang="en" sz="1800">
                <a:latin typeface="Roboto"/>
                <a:ea typeface="Roboto"/>
                <a:cs typeface="Roboto"/>
                <a:sym typeface="Roboto"/>
              </a:rPr>
              <a:t>visualizes increases in waterfront properties over </a:t>
            </a:r>
            <a:br>
              <a:rPr lang="en" sz="1800">
                <a:latin typeface="Roboto"/>
                <a:ea typeface="Roboto"/>
                <a:cs typeface="Roboto"/>
                <a:sym typeface="Roboto"/>
              </a:rPr>
            </a:br>
            <a:r>
              <a:rPr lang="en" sz="1800">
                <a:latin typeface="Roboto"/>
                <a:ea typeface="Roboto"/>
                <a:cs typeface="Roboto"/>
                <a:sym typeface="Roboto"/>
              </a:rPr>
              <a:t>time in the St. Louis Area.</a:t>
            </a:r>
            <a:endParaRPr sz="1800">
              <a:latin typeface="Roboto"/>
              <a:ea typeface="Roboto"/>
              <a:cs typeface="Roboto"/>
              <a:sym typeface="Roboto"/>
            </a:endParaRPr>
          </a:p>
        </p:txBody>
      </p:sp>
      <p:sp>
        <p:nvSpPr>
          <p:cNvPr id="1073" name="Google Shape;1073;p8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Partner Activity: Filtering Home Sales </a:t>
            </a:r>
            <a:endParaRPr/>
          </a:p>
        </p:txBody>
      </p:sp>
      <p:sp>
        <p:nvSpPr>
          <p:cNvPr id="1079" name="Google Shape;1079;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0" name="Google Shape;1080;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this activity, you will pair up with one of your classmates in order to </a:t>
            </a:r>
            <a:br>
              <a:rPr lang="en"/>
            </a:br>
            <a:r>
              <a:rPr lang="en"/>
              <a:t>create a filtered chart that visualizes increases in waterfront properties </a:t>
            </a:r>
            <a:br>
              <a:rPr lang="en"/>
            </a:br>
            <a:r>
              <a:rPr lang="en"/>
              <a:t>over time in the St. Louis Area.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Instructions: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81" name="Google Shape;1081;p86"/>
          <p:cNvSpPr/>
          <p:nvPr/>
        </p:nvSpPr>
        <p:spPr>
          <a:xfrm>
            <a:off x="453220" y="23384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82" name="Google Shape;1082;p86"/>
          <p:cNvSpPr/>
          <p:nvPr/>
        </p:nvSpPr>
        <p:spPr>
          <a:xfrm flipH="1" rot="10800000">
            <a:off x="453220" y="26169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83" name="Google Shape;1083;p86"/>
          <p:cNvSpPr/>
          <p:nvPr/>
        </p:nvSpPr>
        <p:spPr>
          <a:xfrm>
            <a:off x="453233" y="3114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84" name="Google Shape;1084;p86"/>
          <p:cNvSpPr/>
          <p:nvPr/>
        </p:nvSpPr>
        <p:spPr>
          <a:xfrm flipH="1" rot="10800000">
            <a:off x="453233" y="3393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85" name="Google Shape;1085;p86"/>
          <p:cNvSpPr/>
          <p:nvPr/>
        </p:nvSpPr>
        <p:spPr>
          <a:xfrm>
            <a:off x="1352550" y="2293225"/>
            <a:ext cx="61122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Use the St. Louis Home Sales Dataset provided.</a:t>
            </a:r>
            <a:endParaRPr sz="1600">
              <a:solidFill>
                <a:srgbClr val="043461"/>
              </a:solidFill>
              <a:latin typeface="Roboto"/>
              <a:ea typeface="Roboto"/>
              <a:cs typeface="Roboto"/>
              <a:sym typeface="Roboto"/>
            </a:endParaRPr>
          </a:p>
        </p:txBody>
      </p:sp>
      <p:sp>
        <p:nvSpPr>
          <p:cNvPr id="1086" name="Google Shape;1086;p86"/>
          <p:cNvSpPr/>
          <p:nvPr/>
        </p:nvSpPr>
        <p:spPr>
          <a:xfrm>
            <a:off x="1352550" y="3069325"/>
            <a:ext cx="61122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Examine the data and check out the available columns.</a:t>
            </a:r>
            <a:endParaRPr sz="1600">
              <a:solidFill>
                <a:srgbClr val="043461"/>
              </a:solidFill>
              <a:latin typeface="Roboto"/>
              <a:ea typeface="Roboto"/>
              <a:cs typeface="Roboto"/>
              <a:sym typeface="Roboto"/>
            </a:endParaRPr>
          </a:p>
        </p:txBody>
      </p:sp>
      <p:sp>
        <p:nvSpPr>
          <p:cNvPr id="1087" name="Google Shape;1087;p86"/>
          <p:cNvSpPr/>
          <p:nvPr/>
        </p:nvSpPr>
        <p:spPr>
          <a:xfrm>
            <a:off x="1352550" y="3835850"/>
            <a:ext cx="6112200" cy="8928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Create a line graph that shows the price trend of waterfront </a:t>
            </a:r>
            <a:br>
              <a:rPr lang="en" sz="1600">
                <a:solidFill>
                  <a:srgbClr val="043461"/>
                </a:solidFill>
                <a:latin typeface="Roboto"/>
                <a:ea typeface="Roboto"/>
                <a:cs typeface="Roboto"/>
                <a:sym typeface="Roboto"/>
              </a:rPr>
            </a:br>
            <a:r>
              <a:rPr lang="en" sz="1600">
                <a:solidFill>
                  <a:srgbClr val="043461"/>
                </a:solidFill>
                <a:latin typeface="Roboto"/>
                <a:ea typeface="Roboto"/>
                <a:cs typeface="Roboto"/>
                <a:sym typeface="Roboto"/>
              </a:rPr>
              <a:t>homes in St. Louis by the age of the home.</a:t>
            </a:r>
            <a:endParaRPr sz="1600">
              <a:solidFill>
                <a:srgbClr val="043461"/>
              </a:solidFill>
              <a:latin typeface="Roboto"/>
              <a:ea typeface="Roboto"/>
              <a:cs typeface="Roboto"/>
              <a:sym typeface="Roboto"/>
            </a:endParaRPr>
          </a:p>
        </p:txBody>
      </p:sp>
      <p:sp>
        <p:nvSpPr>
          <p:cNvPr id="1088" name="Google Shape;1088;p86"/>
          <p:cNvSpPr/>
          <p:nvPr/>
        </p:nvSpPr>
        <p:spPr>
          <a:xfrm>
            <a:off x="453233" y="3890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89" name="Google Shape;1089;p86"/>
          <p:cNvSpPr/>
          <p:nvPr/>
        </p:nvSpPr>
        <p:spPr>
          <a:xfrm flipH="1" rot="10800000">
            <a:off x="453233" y="4169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4" name="Google Shape;814;p62"/>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are off to the races!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4" name="Google Shape;1104;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Variance, Standard Deviation and Z-Score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9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Quick Refresher</a:t>
            </a:r>
            <a:endParaRPr/>
          </a:p>
        </p:txBody>
      </p:sp>
      <p:sp>
        <p:nvSpPr>
          <p:cNvPr id="1110" name="Google Shape;1110;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the three measures </a:t>
            </a:r>
            <a:br>
              <a:rPr lang="en"/>
            </a:br>
            <a:r>
              <a:rPr lang="en"/>
              <a:t>of central tendency?</a:t>
            </a:r>
            <a:endParaRPr/>
          </a:p>
        </p:txBody>
      </p:sp>
      <p:sp>
        <p:nvSpPr>
          <p:cNvPr id="1116" name="Google Shape;1116;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mean, median and mode. </a:t>
            </a:r>
            <a:endParaRPr/>
          </a:p>
        </p:txBody>
      </p:sp>
      <p:sp>
        <p:nvSpPr>
          <p:cNvPr id="1122" name="Google Shape;1122;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3" name="Google Shape;1123;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 mean, median and mode.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4" name="Google Shape;1124;p92"/>
          <p:cNvSpPr txBox="1"/>
          <p:nvPr/>
        </p:nvSpPr>
        <p:spPr>
          <a:xfrm>
            <a:off x="230975" y="4306500"/>
            <a:ext cx="27963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Left Skew</a:t>
            </a:r>
            <a:endParaRPr b="1">
              <a:latin typeface="Roboto"/>
              <a:ea typeface="Roboto"/>
              <a:cs typeface="Roboto"/>
              <a:sym typeface="Roboto"/>
            </a:endParaRPr>
          </a:p>
        </p:txBody>
      </p:sp>
      <p:sp>
        <p:nvSpPr>
          <p:cNvPr id="1125" name="Google Shape;1125;p92"/>
          <p:cNvSpPr/>
          <p:nvPr/>
        </p:nvSpPr>
        <p:spPr>
          <a:xfrm>
            <a:off x="319100" y="3983791"/>
            <a:ext cx="182700" cy="2967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2"/>
          <p:cNvSpPr/>
          <p:nvPr/>
        </p:nvSpPr>
        <p:spPr>
          <a:xfrm>
            <a:off x="541925" y="3754751"/>
            <a:ext cx="182700" cy="5256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2"/>
          <p:cNvSpPr/>
          <p:nvPr/>
        </p:nvSpPr>
        <p:spPr>
          <a:xfrm>
            <a:off x="764750" y="3538121"/>
            <a:ext cx="182700" cy="7422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2"/>
          <p:cNvSpPr/>
          <p:nvPr/>
        </p:nvSpPr>
        <p:spPr>
          <a:xfrm>
            <a:off x="987591" y="3355573"/>
            <a:ext cx="182700" cy="9249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2"/>
          <p:cNvSpPr/>
          <p:nvPr/>
        </p:nvSpPr>
        <p:spPr>
          <a:xfrm>
            <a:off x="1210425" y="3245646"/>
            <a:ext cx="182700" cy="10350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2"/>
          <p:cNvSpPr/>
          <p:nvPr/>
        </p:nvSpPr>
        <p:spPr>
          <a:xfrm>
            <a:off x="1433250" y="3074696"/>
            <a:ext cx="182700" cy="12057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2"/>
          <p:cNvSpPr/>
          <p:nvPr/>
        </p:nvSpPr>
        <p:spPr>
          <a:xfrm>
            <a:off x="1656075" y="2843833"/>
            <a:ext cx="182700" cy="14367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2"/>
          <p:cNvSpPr/>
          <p:nvPr/>
        </p:nvSpPr>
        <p:spPr>
          <a:xfrm>
            <a:off x="1878900" y="2703643"/>
            <a:ext cx="182700" cy="1576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2"/>
          <p:cNvSpPr/>
          <p:nvPr/>
        </p:nvSpPr>
        <p:spPr>
          <a:xfrm>
            <a:off x="2101748" y="2571750"/>
            <a:ext cx="182700" cy="17085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2"/>
          <p:cNvSpPr/>
          <p:nvPr/>
        </p:nvSpPr>
        <p:spPr>
          <a:xfrm>
            <a:off x="2324575" y="2890745"/>
            <a:ext cx="182700" cy="13899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2"/>
          <p:cNvSpPr/>
          <p:nvPr/>
        </p:nvSpPr>
        <p:spPr>
          <a:xfrm>
            <a:off x="2547400" y="3245523"/>
            <a:ext cx="182700" cy="10350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2"/>
          <p:cNvSpPr/>
          <p:nvPr/>
        </p:nvSpPr>
        <p:spPr>
          <a:xfrm>
            <a:off x="2770225" y="3635859"/>
            <a:ext cx="182700" cy="644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2"/>
          <p:cNvSpPr txBox="1"/>
          <p:nvPr/>
        </p:nvSpPr>
        <p:spPr>
          <a:xfrm>
            <a:off x="3401375" y="4280800"/>
            <a:ext cx="23391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Normal Distribution</a:t>
            </a:r>
            <a:endParaRPr b="1">
              <a:latin typeface="Roboto"/>
              <a:ea typeface="Roboto"/>
              <a:cs typeface="Roboto"/>
              <a:sym typeface="Roboto"/>
            </a:endParaRPr>
          </a:p>
        </p:txBody>
      </p:sp>
      <p:sp>
        <p:nvSpPr>
          <p:cNvPr id="1138" name="Google Shape;1138;p92"/>
          <p:cNvSpPr/>
          <p:nvPr/>
        </p:nvSpPr>
        <p:spPr>
          <a:xfrm>
            <a:off x="3472200" y="3344460"/>
            <a:ext cx="182700" cy="9444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2"/>
          <p:cNvSpPr/>
          <p:nvPr/>
        </p:nvSpPr>
        <p:spPr>
          <a:xfrm>
            <a:off x="3695031" y="3057854"/>
            <a:ext cx="182700" cy="12309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2"/>
          <p:cNvSpPr/>
          <p:nvPr/>
        </p:nvSpPr>
        <p:spPr>
          <a:xfrm>
            <a:off x="3917853" y="2869750"/>
            <a:ext cx="182700" cy="14187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2"/>
          <p:cNvSpPr/>
          <p:nvPr/>
        </p:nvSpPr>
        <p:spPr>
          <a:xfrm>
            <a:off x="4134900" y="2679951"/>
            <a:ext cx="182700" cy="1600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2"/>
          <p:cNvSpPr/>
          <p:nvPr/>
        </p:nvSpPr>
        <p:spPr>
          <a:xfrm>
            <a:off x="4357748" y="2546052"/>
            <a:ext cx="182700" cy="17346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3" name="Google Shape;1143;p92"/>
          <p:cNvCxnSpPr/>
          <p:nvPr/>
        </p:nvCxnSpPr>
        <p:spPr>
          <a:xfrm rot="10800000">
            <a:off x="3398300" y="2163600"/>
            <a:ext cx="0" cy="2142900"/>
          </a:xfrm>
          <a:prstGeom prst="straightConnector1">
            <a:avLst/>
          </a:prstGeom>
          <a:noFill/>
          <a:ln cap="flat" cmpd="sng" w="19050">
            <a:solidFill>
              <a:srgbClr val="000000"/>
            </a:solidFill>
            <a:prstDash val="solid"/>
            <a:round/>
            <a:headEnd len="med" w="med" type="none"/>
            <a:tailEnd len="med" w="med" type="none"/>
          </a:ln>
        </p:spPr>
      </p:cxnSp>
      <p:sp>
        <p:nvSpPr>
          <p:cNvPr id="1144" name="Google Shape;1144;p92"/>
          <p:cNvSpPr/>
          <p:nvPr/>
        </p:nvSpPr>
        <p:spPr>
          <a:xfrm flipH="1">
            <a:off x="5468250" y="3341800"/>
            <a:ext cx="182700" cy="9645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2"/>
          <p:cNvSpPr/>
          <p:nvPr/>
        </p:nvSpPr>
        <p:spPr>
          <a:xfrm flipH="1">
            <a:off x="5245425" y="3057854"/>
            <a:ext cx="182700" cy="12309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2"/>
          <p:cNvSpPr/>
          <p:nvPr/>
        </p:nvSpPr>
        <p:spPr>
          <a:xfrm flipH="1">
            <a:off x="5022600" y="2869750"/>
            <a:ext cx="182700" cy="1418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2"/>
          <p:cNvSpPr/>
          <p:nvPr/>
        </p:nvSpPr>
        <p:spPr>
          <a:xfrm flipH="1">
            <a:off x="4805552" y="2679951"/>
            <a:ext cx="182700" cy="1600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2"/>
          <p:cNvSpPr/>
          <p:nvPr/>
        </p:nvSpPr>
        <p:spPr>
          <a:xfrm flipH="1">
            <a:off x="4582704" y="2546052"/>
            <a:ext cx="182700" cy="17346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9" name="Google Shape;1149;p92"/>
          <p:cNvCxnSpPr/>
          <p:nvPr/>
        </p:nvCxnSpPr>
        <p:spPr>
          <a:xfrm>
            <a:off x="4566875" y="2486638"/>
            <a:ext cx="0" cy="1810200"/>
          </a:xfrm>
          <a:prstGeom prst="straightConnector1">
            <a:avLst/>
          </a:prstGeom>
          <a:noFill/>
          <a:ln cap="flat" cmpd="sng" w="19050">
            <a:solidFill>
              <a:srgbClr val="000000"/>
            </a:solidFill>
            <a:prstDash val="solid"/>
            <a:round/>
            <a:headEnd len="med" w="med" type="oval"/>
            <a:tailEnd len="med" w="med" type="none"/>
          </a:ln>
        </p:spPr>
      </p:cxnSp>
      <p:sp>
        <p:nvSpPr>
          <p:cNvPr id="1150" name="Google Shape;1150;p92"/>
          <p:cNvSpPr txBox="1"/>
          <p:nvPr/>
        </p:nvSpPr>
        <p:spPr>
          <a:xfrm>
            <a:off x="4449454" y="1903738"/>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Roboto"/>
                <a:ea typeface="Roboto"/>
                <a:cs typeface="Roboto"/>
                <a:sym typeface="Roboto"/>
              </a:rPr>
              <a:t>Mode Mean Median</a:t>
            </a:r>
            <a:endParaRPr b="1" sz="1800">
              <a:latin typeface="Roboto"/>
              <a:ea typeface="Roboto"/>
              <a:cs typeface="Roboto"/>
              <a:sym typeface="Roboto"/>
            </a:endParaRPr>
          </a:p>
        </p:txBody>
      </p:sp>
      <p:cxnSp>
        <p:nvCxnSpPr>
          <p:cNvPr id="1151" name="Google Shape;1151;p92"/>
          <p:cNvCxnSpPr/>
          <p:nvPr/>
        </p:nvCxnSpPr>
        <p:spPr>
          <a:xfrm>
            <a:off x="1633438" y="2869600"/>
            <a:ext cx="0" cy="1419000"/>
          </a:xfrm>
          <a:prstGeom prst="straightConnector1">
            <a:avLst/>
          </a:prstGeom>
          <a:noFill/>
          <a:ln cap="flat" cmpd="sng" w="19050">
            <a:solidFill>
              <a:srgbClr val="000000"/>
            </a:solidFill>
            <a:prstDash val="solid"/>
            <a:round/>
            <a:headEnd len="med" w="med" type="oval"/>
            <a:tailEnd len="med" w="med" type="none"/>
          </a:ln>
        </p:spPr>
      </p:cxnSp>
      <p:cxnSp>
        <p:nvCxnSpPr>
          <p:cNvPr id="1152" name="Google Shape;1152;p92"/>
          <p:cNvCxnSpPr/>
          <p:nvPr/>
        </p:nvCxnSpPr>
        <p:spPr>
          <a:xfrm>
            <a:off x="964400" y="3451000"/>
            <a:ext cx="0" cy="829800"/>
          </a:xfrm>
          <a:prstGeom prst="straightConnector1">
            <a:avLst/>
          </a:prstGeom>
          <a:noFill/>
          <a:ln cap="flat" cmpd="sng" w="19050">
            <a:solidFill>
              <a:srgbClr val="000000"/>
            </a:solidFill>
            <a:prstDash val="solid"/>
            <a:round/>
            <a:headEnd len="med" w="med" type="oval"/>
            <a:tailEnd len="med" w="med" type="none"/>
          </a:ln>
        </p:spPr>
      </p:cxnSp>
      <p:cxnSp>
        <p:nvCxnSpPr>
          <p:cNvPr id="1153" name="Google Shape;1153;p92"/>
          <p:cNvCxnSpPr/>
          <p:nvPr/>
        </p:nvCxnSpPr>
        <p:spPr>
          <a:xfrm rot="10800000">
            <a:off x="3397325" y="4296850"/>
            <a:ext cx="2339100" cy="0"/>
          </a:xfrm>
          <a:prstGeom prst="straightConnector1">
            <a:avLst/>
          </a:prstGeom>
          <a:noFill/>
          <a:ln cap="flat" cmpd="sng" w="19050">
            <a:solidFill>
              <a:srgbClr val="000000"/>
            </a:solidFill>
            <a:prstDash val="solid"/>
            <a:round/>
            <a:headEnd len="med" w="med" type="none"/>
            <a:tailEnd len="med" w="med" type="none"/>
          </a:ln>
        </p:spPr>
      </p:cxnSp>
      <p:cxnSp>
        <p:nvCxnSpPr>
          <p:cNvPr id="1154" name="Google Shape;1154;p92"/>
          <p:cNvCxnSpPr/>
          <p:nvPr/>
        </p:nvCxnSpPr>
        <p:spPr>
          <a:xfrm>
            <a:off x="2300875" y="2533175"/>
            <a:ext cx="0" cy="1743900"/>
          </a:xfrm>
          <a:prstGeom prst="straightConnector1">
            <a:avLst/>
          </a:prstGeom>
          <a:noFill/>
          <a:ln cap="flat" cmpd="sng" w="19050">
            <a:solidFill>
              <a:srgbClr val="000000"/>
            </a:solidFill>
            <a:prstDash val="solid"/>
            <a:round/>
            <a:headEnd len="med" w="med" type="oval"/>
            <a:tailEnd len="med" w="med" type="none"/>
          </a:ln>
        </p:spPr>
      </p:cxnSp>
      <p:grpSp>
        <p:nvGrpSpPr>
          <p:cNvPr id="1155" name="Google Shape;1155;p92"/>
          <p:cNvGrpSpPr/>
          <p:nvPr/>
        </p:nvGrpSpPr>
        <p:grpSpPr>
          <a:xfrm>
            <a:off x="253954" y="2153950"/>
            <a:ext cx="2746571" cy="2142900"/>
            <a:chOff x="3549725" y="2316000"/>
            <a:chExt cx="2339100" cy="2142900"/>
          </a:xfrm>
        </p:grpSpPr>
        <p:cxnSp>
          <p:nvCxnSpPr>
            <p:cNvPr id="1156" name="Google Shape;1156;p92"/>
            <p:cNvCxnSpPr/>
            <p:nvPr/>
          </p:nvCxnSpPr>
          <p:spPr>
            <a:xfrm rot="10800000">
              <a:off x="3550700" y="2316000"/>
              <a:ext cx="0" cy="2142900"/>
            </a:xfrm>
            <a:prstGeom prst="straightConnector1">
              <a:avLst/>
            </a:prstGeom>
            <a:noFill/>
            <a:ln cap="flat" cmpd="sng" w="19050">
              <a:solidFill>
                <a:srgbClr val="000000"/>
              </a:solidFill>
              <a:prstDash val="solid"/>
              <a:round/>
              <a:headEnd len="med" w="med" type="none"/>
              <a:tailEnd len="med" w="med" type="none"/>
            </a:ln>
          </p:spPr>
        </p:cxnSp>
        <p:cxnSp>
          <p:nvCxnSpPr>
            <p:cNvPr id="1157" name="Google Shape;1157;p92"/>
            <p:cNvCxnSpPr/>
            <p:nvPr/>
          </p:nvCxnSpPr>
          <p:spPr>
            <a:xfrm rot="10800000">
              <a:off x="3549725" y="4449250"/>
              <a:ext cx="2339100" cy="0"/>
            </a:xfrm>
            <a:prstGeom prst="straightConnector1">
              <a:avLst/>
            </a:prstGeom>
            <a:noFill/>
            <a:ln cap="flat" cmpd="sng" w="19050">
              <a:solidFill>
                <a:srgbClr val="000000"/>
              </a:solidFill>
              <a:prstDash val="solid"/>
              <a:round/>
              <a:headEnd len="med" w="med" type="none"/>
              <a:tailEnd len="med" w="med" type="none"/>
            </a:ln>
          </p:spPr>
        </p:cxnSp>
      </p:grpSp>
      <p:sp>
        <p:nvSpPr>
          <p:cNvPr id="1158" name="Google Shape;1158;p92"/>
          <p:cNvSpPr txBox="1"/>
          <p:nvPr/>
        </p:nvSpPr>
        <p:spPr>
          <a:xfrm>
            <a:off x="837742" y="2720100"/>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Median</a:t>
            </a:r>
            <a:endParaRPr b="1" sz="1800">
              <a:latin typeface="Roboto"/>
              <a:ea typeface="Roboto"/>
              <a:cs typeface="Roboto"/>
              <a:sym typeface="Roboto"/>
            </a:endParaRPr>
          </a:p>
        </p:txBody>
      </p:sp>
      <p:sp>
        <p:nvSpPr>
          <p:cNvPr id="1159" name="Google Shape;1159;p92"/>
          <p:cNvSpPr txBox="1"/>
          <p:nvPr/>
        </p:nvSpPr>
        <p:spPr>
          <a:xfrm>
            <a:off x="408642" y="3133150"/>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Mean</a:t>
            </a:r>
            <a:endParaRPr b="1" sz="1800">
              <a:latin typeface="Roboto"/>
              <a:ea typeface="Roboto"/>
              <a:cs typeface="Roboto"/>
              <a:sym typeface="Roboto"/>
            </a:endParaRPr>
          </a:p>
        </p:txBody>
      </p:sp>
      <p:sp>
        <p:nvSpPr>
          <p:cNvPr id="1160" name="Google Shape;1160;p92"/>
          <p:cNvSpPr txBox="1"/>
          <p:nvPr/>
        </p:nvSpPr>
        <p:spPr>
          <a:xfrm>
            <a:off x="2130104" y="2160750"/>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Mode</a:t>
            </a:r>
            <a:endParaRPr b="1" sz="1800">
              <a:latin typeface="Roboto"/>
              <a:ea typeface="Roboto"/>
              <a:cs typeface="Roboto"/>
              <a:sym typeface="Roboto"/>
            </a:endParaRPr>
          </a:p>
        </p:txBody>
      </p:sp>
      <p:sp>
        <p:nvSpPr>
          <p:cNvPr id="1161" name="Google Shape;1161;p92"/>
          <p:cNvSpPr txBox="1"/>
          <p:nvPr/>
        </p:nvSpPr>
        <p:spPr>
          <a:xfrm flipH="1">
            <a:off x="6014504" y="4285625"/>
            <a:ext cx="27963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Right Skew</a:t>
            </a:r>
            <a:endParaRPr b="1">
              <a:latin typeface="Roboto"/>
              <a:ea typeface="Roboto"/>
              <a:cs typeface="Roboto"/>
              <a:sym typeface="Roboto"/>
            </a:endParaRPr>
          </a:p>
        </p:txBody>
      </p:sp>
      <p:sp>
        <p:nvSpPr>
          <p:cNvPr id="1162" name="Google Shape;1162;p92"/>
          <p:cNvSpPr/>
          <p:nvPr/>
        </p:nvSpPr>
        <p:spPr>
          <a:xfrm flipH="1">
            <a:off x="8539979" y="3962916"/>
            <a:ext cx="182700" cy="2967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2"/>
          <p:cNvSpPr/>
          <p:nvPr/>
        </p:nvSpPr>
        <p:spPr>
          <a:xfrm flipH="1">
            <a:off x="8317154" y="3733876"/>
            <a:ext cx="182700" cy="5256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2"/>
          <p:cNvSpPr/>
          <p:nvPr/>
        </p:nvSpPr>
        <p:spPr>
          <a:xfrm flipH="1">
            <a:off x="8094329" y="3517246"/>
            <a:ext cx="182700" cy="7422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2"/>
          <p:cNvSpPr/>
          <p:nvPr/>
        </p:nvSpPr>
        <p:spPr>
          <a:xfrm flipH="1">
            <a:off x="7871488" y="3334698"/>
            <a:ext cx="182700" cy="9249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2"/>
          <p:cNvSpPr/>
          <p:nvPr/>
        </p:nvSpPr>
        <p:spPr>
          <a:xfrm flipH="1">
            <a:off x="7648654" y="3224771"/>
            <a:ext cx="182700" cy="10350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2"/>
          <p:cNvSpPr/>
          <p:nvPr/>
        </p:nvSpPr>
        <p:spPr>
          <a:xfrm flipH="1">
            <a:off x="7425829" y="3053821"/>
            <a:ext cx="182700" cy="12057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2"/>
          <p:cNvSpPr/>
          <p:nvPr/>
        </p:nvSpPr>
        <p:spPr>
          <a:xfrm flipH="1">
            <a:off x="7203004" y="2822958"/>
            <a:ext cx="182700" cy="14367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2"/>
          <p:cNvSpPr/>
          <p:nvPr/>
        </p:nvSpPr>
        <p:spPr>
          <a:xfrm flipH="1">
            <a:off x="6980179" y="2682768"/>
            <a:ext cx="182700" cy="1576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2"/>
          <p:cNvSpPr/>
          <p:nvPr/>
        </p:nvSpPr>
        <p:spPr>
          <a:xfrm flipH="1">
            <a:off x="6757331" y="2550875"/>
            <a:ext cx="182700" cy="17085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2"/>
          <p:cNvSpPr/>
          <p:nvPr/>
        </p:nvSpPr>
        <p:spPr>
          <a:xfrm flipH="1">
            <a:off x="6534504" y="2869870"/>
            <a:ext cx="182700" cy="13899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2"/>
          <p:cNvSpPr/>
          <p:nvPr/>
        </p:nvSpPr>
        <p:spPr>
          <a:xfrm flipH="1">
            <a:off x="6311679" y="3224648"/>
            <a:ext cx="182700" cy="10350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3" name="Google Shape;1173;p92"/>
          <p:cNvCxnSpPr/>
          <p:nvPr/>
        </p:nvCxnSpPr>
        <p:spPr>
          <a:xfrm>
            <a:off x="7408342" y="2848725"/>
            <a:ext cx="0" cy="1419000"/>
          </a:xfrm>
          <a:prstGeom prst="straightConnector1">
            <a:avLst/>
          </a:prstGeom>
          <a:noFill/>
          <a:ln cap="flat" cmpd="sng" w="19050">
            <a:solidFill>
              <a:srgbClr val="000000"/>
            </a:solidFill>
            <a:prstDash val="solid"/>
            <a:round/>
            <a:headEnd len="med" w="med" type="oval"/>
            <a:tailEnd len="med" w="med" type="none"/>
          </a:ln>
        </p:spPr>
      </p:cxnSp>
      <p:cxnSp>
        <p:nvCxnSpPr>
          <p:cNvPr id="1174" name="Google Shape;1174;p92"/>
          <p:cNvCxnSpPr/>
          <p:nvPr/>
        </p:nvCxnSpPr>
        <p:spPr>
          <a:xfrm>
            <a:off x="8074142" y="3437925"/>
            <a:ext cx="0" cy="829800"/>
          </a:xfrm>
          <a:prstGeom prst="straightConnector1">
            <a:avLst/>
          </a:prstGeom>
          <a:noFill/>
          <a:ln cap="flat" cmpd="sng" w="19050">
            <a:solidFill>
              <a:srgbClr val="000000"/>
            </a:solidFill>
            <a:prstDash val="solid"/>
            <a:round/>
            <a:headEnd len="med" w="med" type="oval"/>
            <a:tailEnd len="med" w="med" type="none"/>
          </a:ln>
        </p:spPr>
      </p:cxnSp>
      <p:cxnSp>
        <p:nvCxnSpPr>
          <p:cNvPr id="1175" name="Google Shape;1175;p92"/>
          <p:cNvCxnSpPr/>
          <p:nvPr/>
        </p:nvCxnSpPr>
        <p:spPr>
          <a:xfrm>
            <a:off x="6735429" y="2522425"/>
            <a:ext cx="0" cy="1743900"/>
          </a:xfrm>
          <a:prstGeom prst="straightConnector1">
            <a:avLst/>
          </a:prstGeom>
          <a:noFill/>
          <a:ln cap="flat" cmpd="sng" w="19050">
            <a:solidFill>
              <a:srgbClr val="000000"/>
            </a:solidFill>
            <a:prstDash val="solid"/>
            <a:round/>
            <a:headEnd len="med" w="med" type="oval"/>
            <a:tailEnd len="med" w="med" type="none"/>
          </a:ln>
        </p:spPr>
      </p:cxnSp>
      <p:cxnSp>
        <p:nvCxnSpPr>
          <p:cNvPr id="1176" name="Google Shape;1176;p92"/>
          <p:cNvCxnSpPr/>
          <p:nvPr/>
        </p:nvCxnSpPr>
        <p:spPr>
          <a:xfrm rot="10800000">
            <a:off x="6205580" y="2124825"/>
            <a:ext cx="0" cy="2142900"/>
          </a:xfrm>
          <a:prstGeom prst="straightConnector1">
            <a:avLst/>
          </a:prstGeom>
          <a:noFill/>
          <a:ln cap="flat" cmpd="sng" w="19050">
            <a:solidFill>
              <a:srgbClr val="000000"/>
            </a:solidFill>
            <a:prstDash val="solid"/>
            <a:round/>
            <a:headEnd len="med" w="med" type="none"/>
            <a:tailEnd len="med" w="med" type="none"/>
          </a:ln>
        </p:spPr>
      </p:cxnSp>
      <p:cxnSp>
        <p:nvCxnSpPr>
          <p:cNvPr id="1177" name="Google Shape;1177;p92"/>
          <p:cNvCxnSpPr/>
          <p:nvPr/>
        </p:nvCxnSpPr>
        <p:spPr>
          <a:xfrm>
            <a:off x="6193654" y="4266325"/>
            <a:ext cx="2746500" cy="0"/>
          </a:xfrm>
          <a:prstGeom prst="straightConnector1">
            <a:avLst/>
          </a:prstGeom>
          <a:noFill/>
          <a:ln cap="flat" cmpd="sng" w="19050">
            <a:solidFill>
              <a:srgbClr val="000000"/>
            </a:solidFill>
            <a:prstDash val="solid"/>
            <a:round/>
            <a:headEnd len="med" w="med" type="none"/>
            <a:tailEnd len="med" w="med" type="none"/>
          </a:ln>
        </p:spPr>
      </p:cxnSp>
      <p:sp>
        <p:nvSpPr>
          <p:cNvPr id="1178" name="Google Shape;1178;p92"/>
          <p:cNvSpPr txBox="1"/>
          <p:nvPr/>
        </p:nvSpPr>
        <p:spPr>
          <a:xfrm flipH="1">
            <a:off x="7385338" y="2699225"/>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Median</a:t>
            </a:r>
            <a:endParaRPr b="1" sz="1800">
              <a:latin typeface="Roboto"/>
              <a:ea typeface="Roboto"/>
              <a:cs typeface="Roboto"/>
              <a:sym typeface="Roboto"/>
            </a:endParaRPr>
          </a:p>
        </p:txBody>
      </p:sp>
      <p:sp>
        <p:nvSpPr>
          <p:cNvPr id="1179" name="Google Shape;1179;p92"/>
          <p:cNvSpPr txBox="1"/>
          <p:nvPr/>
        </p:nvSpPr>
        <p:spPr>
          <a:xfrm flipH="1">
            <a:off x="8119238" y="3188475"/>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Mean</a:t>
            </a:r>
            <a:endParaRPr b="1" sz="1800">
              <a:latin typeface="Roboto"/>
              <a:ea typeface="Roboto"/>
              <a:cs typeface="Roboto"/>
              <a:sym typeface="Roboto"/>
            </a:endParaRPr>
          </a:p>
        </p:txBody>
      </p:sp>
      <p:sp>
        <p:nvSpPr>
          <p:cNvPr id="1180" name="Google Shape;1180;p92"/>
          <p:cNvSpPr txBox="1"/>
          <p:nvPr/>
        </p:nvSpPr>
        <p:spPr>
          <a:xfrm flipH="1">
            <a:off x="6626375" y="2157984"/>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Mode</a:t>
            </a:r>
            <a:endParaRPr b="1" sz="18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the measures of </a:t>
            </a:r>
            <a:br>
              <a:rPr lang="en"/>
            </a:br>
            <a:r>
              <a:rPr lang="en"/>
              <a:t>central tendency used for?</a:t>
            </a:r>
            <a:endParaRPr/>
          </a:p>
        </p:txBody>
      </p:sp>
      <p:sp>
        <p:nvSpPr>
          <p:cNvPr id="1186" name="Google Shape;1186;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94"/>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192" name="Google Shape;1192;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3" name="Google Shape;1193;p94"/>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1194" name="Google Shape;1194;p94"/>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4"/>
          <p:cNvSpPr txBox="1"/>
          <p:nvPr/>
        </p:nvSpPr>
        <p:spPr>
          <a:xfrm>
            <a:off x="1863650" y="1873225"/>
            <a:ext cx="57318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dk1"/>
                </a:solidFill>
                <a:latin typeface="Oswald Light"/>
                <a:ea typeface="Oswald Light"/>
                <a:cs typeface="Oswald Light"/>
                <a:sym typeface="Oswald Light"/>
              </a:rPr>
              <a:t>Metrics</a:t>
            </a:r>
            <a:r>
              <a:rPr lang="en" sz="4600">
                <a:solidFill>
                  <a:schemeClr val="dk1"/>
                </a:solidFill>
                <a:latin typeface="Oswald Light"/>
                <a:ea typeface="Oswald Light"/>
                <a:cs typeface="Oswald Light"/>
                <a:sym typeface="Oswald Light"/>
              </a:rPr>
              <a:t> used to describe the center of a data set. </a:t>
            </a:r>
            <a:endParaRPr sz="4600">
              <a:latin typeface="Oswald Light"/>
              <a:ea typeface="Oswald Light"/>
              <a:cs typeface="Oswald Light"/>
              <a:sym typeface="Oswald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9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How do you describe </a:t>
            </a:r>
            <a:endParaRPr/>
          </a:p>
          <a:p>
            <a:pPr indent="0" lvl="0" marL="0" rtl="0" algn="ctr">
              <a:spcBef>
                <a:spcPts val="0"/>
              </a:spcBef>
              <a:spcAft>
                <a:spcPts val="0"/>
              </a:spcAft>
              <a:buNone/>
            </a:pPr>
            <a:r>
              <a:rPr lang="en"/>
              <a:t>the variability of a data set?</a:t>
            </a:r>
            <a:endParaRPr/>
          </a:p>
        </p:txBody>
      </p:sp>
      <p:sp>
        <p:nvSpPr>
          <p:cNvPr id="1201" name="Google Shape;1201;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a:t>
            </a:r>
            <a:r>
              <a:rPr lang="en"/>
              <a:t>ariability of a Data Set</a:t>
            </a:r>
            <a:endParaRPr/>
          </a:p>
        </p:txBody>
      </p:sp>
      <p:sp>
        <p:nvSpPr>
          <p:cNvPr id="1207" name="Google Shape;1207;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Three summary statistics metrics for describing variability:</a:t>
            </a:r>
            <a:endParaRPr/>
          </a:p>
        </p:txBody>
      </p:sp>
      <p:sp>
        <p:nvSpPr>
          <p:cNvPr id="1209" name="Google Shape;1209;p96"/>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Variance</a:t>
            </a:r>
            <a:endParaRPr sz="1800">
              <a:solidFill>
                <a:srgbClr val="043461"/>
              </a:solidFill>
              <a:latin typeface="Roboto"/>
              <a:ea typeface="Roboto"/>
              <a:cs typeface="Roboto"/>
              <a:sym typeface="Roboto"/>
            </a:endParaRPr>
          </a:p>
        </p:txBody>
      </p:sp>
      <p:grpSp>
        <p:nvGrpSpPr>
          <p:cNvPr id="1210" name="Google Shape;1210;p96"/>
          <p:cNvGrpSpPr/>
          <p:nvPr/>
        </p:nvGrpSpPr>
        <p:grpSpPr>
          <a:xfrm>
            <a:off x="457200" y="1378813"/>
            <a:ext cx="776889" cy="621300"/>
            <a:chOff x="457200" y="1378813"/>
            <a:chExt cx="776889" cy="621300"/>
          </a:xfrm>
        </p:grpSpPr>
        <p:sp>
          <p:nvSpPr>
            <p:cNvPr id="1211" name="Google Shape;1211;p9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12" name="Google Shape;1212;p9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13" name="Google Shape;1213;p96"/>
          <p:cNvGrpSpPr/>
          <p:nvPr/>
        </p:nvGrpSpPr>
        <p:grpSpPr>
          <a:xfrm>
            <a:off x="457200" y="2228725"/>
            <a:ext cx="776889" cy="621300"/>
            <a:chOff x="457200" y="1378813"/>
            <a:chExt cx="776889" cy="621300"/>
          </a:xfrm>
        </p:grpSpPr>
        <p:sp>
          <p:nvSpPr>
            <p:cNvPr id="1214" name="Google Shape;1214;p9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15" name="Google Shape;1215;p9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16" name="Google Shape;1216;p96"/>
          <p:cNvGrpSpPr/>
          <p:nvPr/>
        </p:nvGrpSpPr>
        <p:grpSpPr>
          <a:xfrm>
            <a:off x="457200" y="3073850"/>
            <a:ext cx="776889" cy="621300"/>
            <a:chOff x="457200" y="1378813"/>
            <a:chExt cx="776889" cy="621300"/>
          </a:xfrm>
        </p:grpSpPr>
        <p:sp>
          <p:nvSpPr>
            <p:cNvPr id="1217" name="Google Shape;1217;p9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8" name="Google Shape;1218;p9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219" name="Google Shape;1219;p96"/>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Standard Deviation</a:t>
            </a:r>
            <a:endParaRPr sz="1800">
              <a:solidFill>
                <a:srgbClr val="043461"/>
              </a:solidFill>
              <a:latin typeface="Roboto"/>
              <a:ea typeface="Roboto"/>
              <a:cs typeface="Roboto"/>
              <a:sym typeface="Roboto"/>
            </a:endParaRPr>
          </a:p>
        </p:txBody>
      </p:sp>
      <p:sp>
        <p:nvSpPr>
          <p:cNvPr id="1220" name="Google Shape;1220;p96"/>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Z-Score</a:t>
            </a:r>
            <a:endParaRPr sz="1800">
              <a:solidFill>
                <a:srgbClr val="04346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Variance</a:t>
            </a:r>
            <a:endParaRPr>
              <a:solidFill>
                <a:schemeClr val="dk1"/>
              </a:solidFill>
            </a:endParaRPr>
          </a:p>
          <a:p>
            <a:pPr indent="0" lvl="0" marL="0" rtl="0" algn="l">
              <a:spcBef>
                <a:spcPts val="0"/>
              </a:spcBef>
              <a:spcAft>
                <a:spcPts val="0"/>
              </a:spcAft>
              <a:buNone/>
            </a:pPr>
            <a:r>
              <a:t/>
            </a:r>
            <a:endParaRPr/>
          </a:p>
        </p:txBody>
      </p:sp>
      <p:sp>
        <p:nvSpPr>
          <p:cNvPr id="1226" name="Google Shape;1226;p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7" name="Google Shape;1227;p97"/>
          <p:cNvSpPr/>
          <p:nvPr/>
        </p:nvSpPr>
        <p:spPr>
          <a:xfrm>
            <a:off x="4553575" y="4179100"/>
            <a:ext cx="460500" cy="486300"/>
          </a:xfrm>
          <a:prstGeom prst="rect">
            <a:avLst/>
          </a:prstGeom>
          <a:solidFill>
            <a:srgbClr val="E279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7"/>
          <p:cNvSpPr/>
          <p:nvPr/>
        </p:nvSpPr>
        <p:spPr>
          <a:xfrm>
            <a:off x="2032400" y="3492700"/>
            <a:ext cx="800100" cy="8502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7"/>
          <p:cNvSpPr/>
          <p:nvPr/>
        </p:nvSpPr>
        <p:spPr>
          <a:xfrm>
            <a:off x="4651550" y="3362425"/>
            <a:ext cx="577800" cy="5337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7"/>
          <p:cNvSpPr/>
          <p:nvPr/>
        </p:nvSpPr>
        <p:spPr>
          <a:xfrm>
            <a:off x="5911800" y="3295825"/>
            <a:ext cx="460500" cy="6003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1" name="Google Shape;1231;p97"/>
          <p:cNvPicPr preferRelativeResize="0"/>
          <p:nvPr/>
        </p:nvPicPr>
        <p:blipFill>
          <a:blip r:embed="rId3">
            <a:alphaModFix/>
          </a:blip>
          <a:stretch>
            <a:fillRect/>
          </a:stretch>
        </p:blipFill>
        <p:spPr>
          <a:xfrm>
            <a:off x="2032400" y="3027800"/>
            <a:ext cx="4953000" cy="1685925"/>
          </a:xfrm>
          <a:prstGeom prst="rect">
            <a:avLst/>
          </a:prstGeom>
          <a:noFill/>
          <a:ln>
            <a:noFill/>
          </a:ln>
        </p:spPr>
      </p:pic>
      <p:sp>
        <p:nvSpPr>
          <p:cNvPr id="1232" name="Google Shape;1232;p97"/>
          <p:cNvSpPr txBox="1"/>
          <p:nvPr/>
        </p:nvSpPr>
        <p:spPr>
          <a:xfrm>
            <a:off x="152400" y="3715513"/>
            <a:ext cx="23532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FFFF00"/>
                </a:highlight>
                <a:latin typeface="Roboto"/>
                <a:ea typeface="Roboto"/>
                <a:cs typeface="Roboto"/>
                <a:sym typeface="Roboto"/>
              </a:rPr>
              <a:t>Sample variance</a:t>
            </a:r>
            <a:endParaRPr b="1" sz="1800">
              <a:highlight>
                <a:srgbClr val="FFFF00"/>
              </a:highlight>
            </a:endParaRPr>
          </a:p>
        </p:txBody>
      </p:sp>
      <p:sp>
        <p:nvSpPr>
          <p:cNvPr id="1233" name="Google Shape;1233;p97"/>
          <p:cNvSpPr txBox="1"/>
          <p:nvPr/>
        </p:nvSpPr>
        <p:spPr>
          <a:xfrm>
            <a:off x="1554100" y="2748088"/>
            <a:ext cx="42783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00FFFF"/>
                </a:highlight>
                <a:latin typeface="Roboto"/>
                <a:ea typeface="Roboto"/>
                <a:cs typeface="Roboto"/>
                <a:sym typeface="Roboto"/>
              </a:rPr>
              <a:t>The value of the one observation</a:t>
            </a:r>
            <a:endParaRPr b="1" sz="1800">
              <a:highlight>
                <a:srgbClr val="00FFFF"/>
              </a:highlight>
            </a:endParaRPr>
          </a:p>
        </p:txBody>
      </p:sp>
      <p:sp>
        <p:nvSpPr>
          <p:cNvPr id="1234" name="Google Shape;1234;p97"/>
          <p:cNvSpPr txBox="1"/>
          <p:nvPr/>
        </p:nvSpPr>
        <p:spPr>
          <a:xfrm>
            <a:off x="5154375" y="2756050"/>
            <a:ext cx="42783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00FF00"/>
                </a:highlight>
                <a:latin typeface="Roboto"/>
                <a:ea typeface="Roboto"/>
                <a:cs typeface="Roboto"/>
                <a:sym typeface="Roboto"/>
              </a:rPr>
              <a:t>The mean value of all observations</a:t>
            </a:r>
            <a:endParaRPr b="1" sz="1800">
              <a:highlight>
                <a:srgbClr val="00FF00"/>
              </a:highlight>
            </a:endParaRPr>
          </a:p>
        </p:txBody>
      </p:sp>
      <p:sp>
        <p:nvSpPr>
          <p:cNvPr id="1235" name="Google Shape;1235;p97"/>
          <p:cNvSpPr txBox="1"/>
          <p:nvPr/>
        </p:nvSpPr>
        <p:spPr>
          <a:xfrm>
            <a:off x="1529650" y="4316088"/>
            <a:ext cx="33759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E279F3"/>
                </a:highlight>
                <a:latin typeface="Roboto"/>
                <a:ea typeface="Roboto"/>
                <a:cs typeface="Roboto"/>
                <a:sym typeface="Roboto"/>
              </a:rPr>
              <a:t>The number of observations</a:t>
            </a:r>
            <a:endParaRPr b="1" sz="1800">
              <a:highlight>
                <a:srgbClr val="E279F3"/>
              </a:highlight>
            </a:endParaRPr>
          </a:p>
        </p:txBody>
      </p:sp>
      <p:sp>
        <p:nvSpPr>
          <p:cNvPr id="1236" name="Google Shape;1236;p97"/>
          <p:cNvSpPr/>
          <p:nvPr/>
        </p:nvSpPr>
        <p:spPr>
          <a:xfrm>
            <a:off x="1271182" y="766850"/>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Used to describe how far values in the data set are from the mean</a:t>
            </a:r>
            <a:endParaRPr>
              <a:solidFill>
                <a:srgbClr val="043461"/>
              </a:solidFill>
              <a:latin typeface="Roboto"/>
              <a:ea typeface="Roboto"/>
              <a:cs typeface="Roboto"/>
              <a:sym typeface="Roboto"/>
            </a:endParaRPr>
          </a:p>
        </p:txBody>
      </p:sp>
      <p:sp>
        <p:nvSpPr>
          <p:cNvPr id="1237" name="Google Shape;1237;p97"/>
          <p:cNvSpPr/>
          <p:nvPr/>
        </p:nvSpPr>
        <p:spPr>
          <a:xfrm>
            <a:off x="1261225" y="142214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43461"/>
                </a:solidFill>
                <a:latin typeface="Roboto"/>
                <a:ea typeface="Roboto"/>
                <a:cs typeface="Roboto"/>
                <a:sym typeface="Roboto"/>
              </a:rPr>
              <a:t>Describes how much variation exists in the data</a:t>
            </a:r>
            <a:endParaRPr>
              <a:solidFill>
                <a:srgbClr val="043461"/>
              </a:solidFill>
              <a:latin typeface="Roboto"/>
              <a:ea typeface="Roboto"/>
              <a:cs typeface="Roboto"/>
              <a:sym typeface="Roboto"/>
            </a:endParaRPr>
          </a:p>
        </p:txBody>
      </p:sp>
      <p:sp>
        <p:nvSpPr>
          <p:cNvPr id="1238" name="Google Shape;1238;p97"/>
          <p:cNvSpPr/>
          <p:nvPr/>
        </p:nvSpPr>
        <p:spPr>
          <a:xfrm>
            <a:off x="1261225" y="206625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Variance considers the distance of each value in the data set from the center of the data</a:t>
            </a:r>
            <a:endParaRPr>
              <a:solidFill>
                <a:srgbClr val="043461"/>
              </a:solidFill>
              <a:latin typeface="Roboto"/>
              <a:ea typeface="Roboto"/>
              <a:cs typeface="Roboto"/>
              <a:sym typeface="Roboto"/>
            </a:endParaRPr>
          </a:p>
        </p:txBody>
      </p:sp>
      <p:sp>
        <p:nvSpPr>
          <p:cNvPr id="1239" name="Google Shape;1239;p97"/>
          <p:cNvSpPr/>
          <p:nvPr/>
        </p:nvSpPr>
        <p:spPr>
          <a:xfrm>
            <a:off x="419710" y="820746"/>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40" name="Google Shape;1240;p97"/>
          <p:cNvSpPr/>
          <p:nvPr/>
        </p:nvSpPr>
        <p:spPr>
          <a:xfrm flipH="1" rot="10800000">
            <a:off x="419710" y="1080702"/>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41" name="Google Shape;1241;p97"/>
          <p:cNvSpPr/>
          <p:nvPr/>
        </p:nvSpPr>
        <p:spPr>
          <a:xfrm>
            <a:off x="419710" y="1459830"/>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42" name="Google Shape;1242;p97"/>
          <p:cNvSpPr/>
          <p:nvPr/>
        </p:nvSpPr>
        <p:spPr>
          <a:xfrm flipH="1" rot="10800000">
            <a:off x="419710" y="1719787"/>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43" name="Google Shape;1243;p97"/>
          <p:cNvSpPr/>
          <p:nvPr/>
        </p:nvSpPr>
        <p:spPr>
          <a:xfrm>
            <a:off x="419710" y="2127805"/>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44" name="Google Shape;1244;p97"/>
          <p:cNvSpPr/>
          <p:nvPr/>
        </p:nvSpPr>
        <p:spPr>
          <a:xfrm flipH="1" rot="10800000">
            <a:off x="419710" y="2387761"/>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63"/>
          <p:cNvPicPr preferRelativeResize="0"/>
          <p:nvPr/>
        </p:nvPicPr>
        <p:blipFill>
          <a:blip r:embed="rId3">
            <a:alphaModFix/>
          </a:blip>
          <a:stretch>
            <a:fillRect/>
          </a:stretch>
        </p:blipFill>
        <p:spPr>
          <a:xfrm>
            <a:off x="0" y="0"/>
            <a:ext cx="9144000" cy="5143500"/>
          </a:xfrm>
          <a:prstGeom prst="rect">
            <a:avLst/>
          </a:prstGeom>
          <a:noFill/>
          <a:ln>
            <a:noFill/>
          </a:ln>
        </p:spPr>
      </p:pic>
      <p:sp>
        <p:nvSpPr>
          <p:cNvPr id="820" name="Google Shape;820;p63"/>
          <p:cNvSpPr txBox="1"/>
          <p:nvPr>
            <p:ph type="title"/>
          </p:nvPr>
        </p:nvSpPr>
        <p:spPr>
          <a:xfrm>
            <a:off x="-24600" y="1546775"/>
            <a:ext cx="9168600" cy="533700"/>
          </a:xfrm>
          <a:prstGeom prst="rect">
            <a:avLst/>
          </a:prstGeom>
        </p:spPr>
        <p:txBody>
          <a:bodyPr anchorCtr="0" anchor="t" bIns="91425" lIns="274300" spcFirstLastPara="1" rIns="91425" wrap="square" tIns="91425">
            <a:noAutofit/>
          </a:bodyPr>
          <a:lstStyle/>
          <a:p>
            <a:pPr indent="0" lvl="0" marL="0" rtl="0" algn="ctr">
              <a:spcBef>
                <a:spcPts val="0"/>
              </a:spcBef>
              <a:spcAft>
                <a:spcPts val="0"/>
              </a:spcAft>
              <a:buNone/>
            </a:pPr>
            <a:r>
              <a:rPr lang="en" sz="3000">
                <a:solidFill>
                  <a:srgbClr val="043461"/>
                </a:solidFill>
              </a:rPr>
              <a:t>This will be you at the end of class.</a:t>
            </a:r>
            <a:endParaRPr sz="3000">
              <a:solidFill>
                <a:srgbClr val="043461"/>
              </a:solidFill>
            </a:endParaRPr>
          </a:p>
        </p:txBody>
      </p:sp>
      <p:sp>
        <p:nvSpPr>
          <p:cNvPr id="821" name="Google Shape;82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5" name="Google Shape;125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Standard Deviation</a:t>
            </a:r>
            <a:endParaRPr/>
          </a:p>
        </p:txBody>
      </p:sp>
      <p:sp>
        <p:nvSpPr>
          <p:cNvPr id="1256" name="Google Shape;1256;p99"/>
          <p:cNvSpPr/>
          <p:nvPr/>
        </p:nvSpPr>
        <p:spPr>
          <a:xfrm>
            <a:off x="1271182" y="766850"/>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Describes how spread out the data is from the mean</a:t>
            </a:r>
            <a:endParaRPr>
              <a:solidFill>
                <a:srgbClr val="043461"/>
              </a:solidFill>
              <a:latin typeface="Roboto"/>
              <a:ea typeface="Roboto"/>
              <a:cs typeface="Roboto"/>
              <a:sym typeface="Roboto"/>
            </a:endParaRPr>
          </a:p>
        </p:txBody>
      </p:sp>
      <p:sp>
        <p:nvSpPr>
          <p:cNvPr id="1257" name="Google Shape;1257;p99"/>
          <p:cNvSpPr/>
          <p:nvPr/>
        </p:nvSpPr>
        <p:spPr>
          <a:xfrm>
            <a:off x="1261225" y="142214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Calculated from the square root of the variance</a:t>
            </a:r>
            <a:endParaRPr>
              <a:solidFill>
                <a:srgbClr val="043461"/>
              </a:solidFill>
              <a:latin typeface="Roboto"/>
              <a:ea typeface="Roboto"/>
              <a:cs typeface="Roboto"/>
              <a:sym typeface="Roboto"/>
            </a:endParaRPr>
          </a:p>
        </p:txBody>
      </p:sp>
      <p:sp>
        <p:nvSpPr>
          <p:cNvPr id="1258" name="Google Shape;1258;p99"/>
          <p:cNvSpPr/>
          <p:nvPr/>
        </p:nvSpPr>
        <p:spPr>
          <a:xfrm>
            <a:off x="1261225" y="206625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In the same units of measurement as the mean</a:t>
            </a:r>
            <a:endParaRPr>
              <a:solidFill>
                <a:srgbClr val="043461"/>
              </a:solidFill>
              <a:latin typeface="Roboto"/>
              <a:ea typeface="Roboto"/>
              <a:cs typeface="Roboto"/>
              <a:sym typeface="Roboto"/>
            </a:endParaRPr>
          </a:p>
        </p:txBody>
      </p:sp>
      <p:sp>
        <p:nvSpPr>
          <p:cNvPr id="1259" name="Google Shape;1259;p99"/>
          <p:cNvSpPr/>
          <p:nvPr/>
        </p:nvSpPr>
        <p:spPr>
          <a:xfrm>
            <a:off x="419710" y="820746"/>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60" name="Google Shape;1260;p99"/>
          <p:cNvSpPr/>
          <p:nvPr/>
        </p:nvSpPr>
        <p:spPr>
          <a:xfrm flipH="1" rot="10800000">
            <a:off x="419710" y="1080702"/>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61" name="Google Shape;1261;p99"/>
          <p:cNvSpPr/>
          <p:nvPr/>
        </p:nvSpPr>
        <p:spPr>
          <a:xfrm>
            <a:off x="419710" y="1459830"/>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62" name="Google Shape;1262;p99"/>
          <p:cNvSpPr/>
          <p:nvPr/>
        </p:nvSpPr>
        <p:spPr>
          <a:xfrm flipH="1" rot="10800000">
            <a:off x="419710" y="1719787"/>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63" name="Google Shape;1263;p99"/>
          <p:cNvSpPr/>
          <p:nvPr/>
        </p:nvSpPr>
        <p:spPr>
          <a:xfrm>
            <a:off x="419710" y="2127805"/>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64" name="Google Shape;1264;p99"/>
          <p:cNvSpPr/>
          <p:nvPr/>
        </p:nvSpPr>
        <p:spPr>
          <a:xfrm flipH="1" rot="10800000">
            <a:off x="419710" y="2387761"/>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pic>
        <p:nvPicPr>
          <p:cNvPr id="1265" name="Google Shape;1265;p99"/>
          <p:cNvPicPr preferRelativeResize="0"/>
          <p:nvPr/>
        </p:nvPicPr>
        <p:blipFill rotWithShape="1">
          <a:blip r:embed="rId3">
            <a:alphaModFix/>
          </a:blip>
          <a:srcRect b="0" l="0" r="0" t="0"/>
          <a:stretch/>
        </p:blipFill>
        <p:spPr>
          <a:xfrm>
            <a:off x="2993733" y="3202111"/>
            <a:ext cx="3364543" cy="1078251"/>
          </a:xfrm>
          <a:prstGeom prst="rect">
            <a:avLst/>
          </a:prstGeom>
          <a:noFill/>
          <a:ln>
            <a:noFill/>
          </a:ln>
        </p:spPr>
      </p:pic>
      <p:sp>
        <p:nvSpPr>
          <p:cNvPr id="1266" name="Google Shape;1266;p99"/>
          <p:cNvSpPr/>
          <p:nvPr/>
        </p:nvSpPr>
        <p:spPr>
          <a:xfrm>
            <a:off x="5405337" y="3412462"/>
            <a:ext cx="1130100" cy="85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7" name="Google Shape;1267;p99"/>
          <p:cNvPicPr preferRelativeResize="0"/>
          <p:nvPr/>
        </p:nvPicPr>
        <p:blipFill>
          <a:blip r:embed="rId4">
            <a:alphaModFix/>
          </a:blip>
          <a:stretch>
            <a:fillRect/>
          </a:stretch>
        </p:blipFill>
        <p:spPr>
          <a:xfrm>
            <a:off x="5405337" y="3396694"/>
            <a:ext cx="883669" cy="883669"/>
          </a:xfrm>
          <a:prstGeom prst="rect">
            <a:avLst/>
          </a:prstGeom>
          <a:noFill/>
          <a:ln>
            <a:noFill/>
          </a:ln>
        </p:spPr>
      </p:pic>
      <p:sp>
        <p:nvSpPr>
          <p:cNvPr id="1268" name="Google Shape;1268;p99"/>
          <p:cNvSpPr txBox="1"/>
          <p:nvPr/>
        </p:nvSpPr>
        <p:spPr>
          <a:xfrm>
            <a:off x="6358285" y="3559008"/>
            <a:ext cx="25767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00FFFF"/>
                </a:highlight>
                <a:latin typeface="Roboto"/>
                <a:ea typeface="Roboto"/>
                <a:cs typeface="Roboto"/>
                <a:sym typeface="Roboto"/>
              </a:rPr>
              <a:t>The variance</a:t>
            </a:r>
            <a:endParaRPr b="1" sz="1800">
              <a:highlight>
                <a:srgbClr val="00FFFF"/>
              </a:highlight>
            </a:endParaRPr>
          </a:p>
        </p:txBody>
      </p:sp>
      <p:sp>
        <p:nvSpPr>
          <p:cNvPr id="1269" name="Google Shape;1269;p99"/>
          <p:cNvSpPr txBox="1"/>
          <p:nvPr/>
        </p:nvSpPr>
        <p:spPr>
          <a:xfrm>
            <a:off x="863100" y="3705549"/>
            <a:ext cx="25767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FFFF00"/>
                </a:highlight>
                <a:latin typeface="Roboto"/>
                <a:ea typeface="Roboto"/>
                <a:cs typeface="Roboto"/>
                <a:sym typeface="Roboto"/>
              </a:rPr>
              <a:t>Standard deviation</a:t>
            </a:r>
            <a:endParaRPr b="1" sz="1800">
              <a:highlight>
                <a:srgbClr val="FFFF00"/>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5" name="Google Shape;1275;p10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Standard Deviation</a:t>
            </a:r>
            <a:endParaRPr sz="2400">
              <a:latin typeface="Roboto Medium"/>
              <a:ea typeface="Roboto Medium"/>
              <a:cs typeface="Roboto Medium"/>
              <a:sym typeface="Roboto Medium"/>
            </a:endParaRPr>
          </a:p>
        </p:txBody>
      </p:sp>
      <p:pic>
        <p:nvPicPr>
          <p:cNvPr id="1276" name="Google Shape;1276;p100"/>
          <p:cNvPicPr preferRelativeResize="0"/>
          <p:nvPr/>
        </p:nvPicPr>
        <p:blipFill>
          <a:blip r:embed="rId3">
            <a:alphaModFix/>
          </a:blip>
          <a:stretch>
            <a:fillRect/>
          </a:stretch>
        </p:blipFill>
        <p:spPr>
          <a:xfrm>
            <a:off x="152400" y="1206513"/>
            <a:ext cx="8839200" cy="3696811"/>
          </a:xfrm>
          <a:prstGeom prst="rect">
            <a:avLst/>
          </a:prstGeom>
          <a:noFill/>
          <a:ln>
            <a:noFill/>
          </a:ln>
        </p:spPr>
      </p:pic>
      <p:sp>
        <p:nvSpPr>
          <p:cNvPr id="1277" name="Google Shape;1277;p10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Square root of the variance; a measure used to quantify the dispersion of </a:t>
            </a:r>
            <a:br>
              <a:rPr lang="en" sz="1800">
                <a:latin typeface="Roboto"/>
                <a:ea typeface="Roboto"/>
                <a:cs typeface="Roboto"/>
                <a:sym typeface="Roboto"/>
              </a:rPr>
            </a:br>
            <a:r>
              <a:rPr lang="en" sz="1800">
                <a:latin typeface="Roboto"/>
                <a:ea typeface="Roboto"/>
                <a:cs typeface="Roboto"/>
                <a:sym typeface="Roboto"/>
              </a:rPr>
              <a:t>a set of observations.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Z-Score</a:t>
            </a:r>
            <a:endParaRPr>
              <a:solidFill>
                <a:schemeClr val="dk1"/>
              </a:solidFill>
            </a:endParaRPr>
          </a:p>
          <a:p>
            <a:pPr indent="0" lvl="0" marL="0" rtl="0" algn="l">
              <a:spcBef>
                <a:spcPts val="0"/>
              </a:spcBef>
              <a:spcAft>
                <a:spcPts val="0"/>
              </a:spcAft>
              <a:buNone/>
            </a:pPr>
            <a:r>
              <a:t/>
            </a:r>
            <a:endParaRPr/>
          </a:p>
        </p:txBody>
      </p:sp>
      <p:sp>
        <p:nvSpPr>
          <p:cNvPr id="1283" name="Google Shape;1283;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Z-Score d</a:t>
            </a:r>
            <a:r>
              <a:rPr lang="en"/>
              <a:t>escribes a single value’s distance from the mean of the data set</a:t>
            </a:r>
            <a:endParaRPr/>
          </a:p>
          <a:p>
            <a:pPr indent="0" lvl="0" marL="0" rtl="0" algn="l">
              <a:spcBef>
                <a:spcPts val="0"/>
              </a:spcBef>
              <a:spcAft>
                <a:spcPts val="0"/>
              </a:spcAft>
              <a:buClr>
                <a:schemeClr val="dk1"/>
              </a:buClr>
              <a:buSzPts val="1100"/>
              <a:buFont typeface="Arial"/>
              <a:buNone/>
            </a:pPr>
            <a:r>
              <a:rPr lang="en"/>
              <a:t>The distance is in terms of standard deviations. Can be positive or negative:</a:t>
            </a:r>
            <a:endParaRPr/>
          </a:p>
          <a:p>
            <a:pPr indent="0" lvl="0" marL="0" rtl="0" algn="l">
              <a:spcBef>
                <a:spcPts val="0"/>
              </a:spcBef>
              <a:spcAft>
                <a:spcPts val="0"/>
              </a:spcAft>
              <a:buNone/>
            </a:pPr>
            <a:r>
              <a:t/>
            </a:r>
            <a:endParaRPr/>
          </a:p>
        </p:txBody>
      </p:sp>
      <p:sp>
        <p:nvSpPr>
          <p:cNvPr id="1284" name="Google Shape;1284;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5" name="Google Shape;1285;p101"/>
          <p:cNvSpPr/>
          <p:nvPr/>
        </p:nvSpPr>
        <p:spPr>
          <a:xfrm>
            <a:off x="2797600" y="2543200"/>
            <a:ext cx="757800" cy="9294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1"/>
          <p:cNvSpPr/>
          <p:nvPr/>
        </p:nvSpPr>
        <p:spPr>
          <a:xfrm>
            <a:off x="4544875" y="2712175"/>
            <a:ext cx="757800" cy="9294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7" name="Google Shape;1287;p101"/>
          <p:cNvPicPr preferRelativeResize="0"/>
          <p:nvPr/>
        </p:nvPicPr>
        <p:blipFill>
          <a:blip r:embed="rId3">
            <a:alphaModFix/>
          </a:blip>
          <a:stretch>
            <a:fillRect/>
          </a:stretch>
        </p:blipFill>
        <p:spPr>
          <a:xfrm>
            <a:off x="934637" y="2655253"/>
            <a:ext cx="4278300" cy="2023857"/>
          </a:xfrm>
          <a:prstGeom prst="rect">
            <a:avLst/>
          </a:prstGeom>
          <a:noFill/>
          <a:ln>
            <a:noFill/>
          </a:ln>
        </p:spPr>
      </p:pic>
      <p:sp>
        <p:nvSpPr>
          <p:cNvPr id="1288" name="Google Shape;1288;p101"/>
          <p:cNvSpPr txBox="1"/>
          <p:nvPr/>
        </p:nvSpPr>
        <p:spPr>
          <a:xfrm>
            <a:off x="4380538" y="4153225"/>
            <a:ext cx="46998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FFFF00"/>
                </a:highlight>
                <a:latin typeface="Roboto"/>
                <a:ea typeface="Roboto"/>
                <a:cs typeface="Roboto"/>
                <a:sym typeface="Roboto"/>
              </a:rPr>
              <a:t>The standard deviation of the dataset</a:t>
            </a:r>
            <a:endParaRPr b="1" sz="1800">
              <a:highlight>
                <a:srgbClr val="FFFF00"/>
              </a:highlight>
            </a:endParaRPr>
          </a:p>
        </p:txBody>
      </p:sp>
      <p:sp>
        <p:nvSpPr>
          <p:cNvPr id="1289" name="Google Shape;1289;p101"/>
          <p:cNvSpPr txBox="1"/>
          <p:nvPr/>
        </p:nvSpPr>
        <p:spPr>
          <a:xfrm>
            <a:off x="1141351" y="2712175"/>
            <a:ext cx="1734600" cy="74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highlight>
                  <a:srgbClr val="00FFFF"/>
                </a:highlight>
                <a:latin typeface="Roboto"/>
                <a:ea typeface="Roboto"/>
                <a:cs typeface="Roboto"/>
                <a:sym typeface="Roboto"/>
              </a:rPr>
              <a:t>A single value</a:t>
            </a:r>
            <a:endParaRPr b="1" sz="1800">
              <a:highlight>
                <a:srgbClr val="00FFFF"/>
              </a:highlight>
            </a:endParaRPr>
          </a:p>
        </p:txBody>
      </p:sp>
      <p:sp>
        <p:nvSpPr>
          <p:cNvPr id="1290" name="Google Shape;1290;p101"/>
          <p:cNvSpPr txBox="1"/>
          <p:nvPr/>
        </p:nvSpPr>
        <p:spPr>
          <a:xfrm>
            <a:off x="5212950" y="2814550"/>
            <a:ext cx="43680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00FF00"/>
                </a:highlight>
                <a:latin typeface="Roboto"/>
                <a:ea typeface="Roboto"/>
                <a:cs typeface="Roboto"/>
                <a:sym typeface="Roboto"/>
              </a:rPr>
              <a:t>The mean of the dataset</a:t>
            </a:r>
            <a:endParaRPr b="1" sz="1800">
              <a:highlight>
                <a:srgbClr val="00FF00"/>
              </a:highlight>
            </a:endParaRPr>
          </a:p>
        </p:txBody>
      </p:sp>
      <p:graphicFrame>
        <p:nvGraphicFramePr>
          <p:cNvPr id="1291" name="Google Shape;1291;p101"/>
          <p:cNvGraphicFramePr/>
          <p:nvPr/>
        </p:nvGraphicFramePr>
        <p:xfrm>
          <a:off x="472400" y="1477425"/>
          <a:ext cx="3000000" cy="3000000"/>
        </p:xfrm>
        <a:graphic>
          <a:graphicData uri="http://schemas.openxmlformats.org/drawingml/2006/table">
            <a:tbl>
              <a:tblPr>
                <a:noFill/>
                <a:tableStyleId>{30933F29-4249-47BA-A5E9-CFB5BCF02D12}</a:tableStyleId>
              </a:tblPr>
              <a:tblGrid>
                <a:gridCol w="1684950"/>
                <a:gridCol w="3432475"/>
              </a:tblGrid>
              <a:tr h="279350">
                <a:tc>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If negative</a:t>
                      </a:r>
                      <a:endParaRPr b="1" sz="1300">
                        <a:solidFill>
                          <a:srgbClr val="FFFFFF"/>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300">
                          <a:latin typeface="Roboto Medium"/>
                          <a:ea typeface="Roboto Medium"/>
                          <a:cs typeface="Roboto Medium"/>
                          <a:sym typeface="Roboto Medium"/>
                        </a:rPr>
                        <a:t>the value is less than the mean</a:t>
                      </a:r>
                      <a:endParaRPr sz="1300">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390675">
                <a:tc>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If positive</a:t>
                      </a:r>
                      <a:endParaRPr b="1" sz="1300">
                        <a:solidFill>
                          <a:srgbClr val="FFFFFF"/>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300">
                          <a:latin typeface="Roboto Medium"/>
                          <a:ea typeface="Roboto Medium"/>
                          <a:cs typeface="Roboto Medium"/>
                          <a:sym typeface="Roboto Medium"/>
                        </a:rPr>
                        <a:t>the value is greater than the mean. </a:t>
                      </a:r>
                      <a:endParaRPr sz="1300">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1292" name="Google Shape;1292;p101"/>
          <p:cNvSpPr txBox="1"/>
          <p:nvPr/>
        </p:nvSpPr>
        <p:spPr>
          <a:xfrm>
            <a:off x="5721050" y="1503825"/>
            <a:ext cx="269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The smaller the z-score, the closer the value is to the mean</a:t>
            </a:r>
            <a:endParaRPr b="1">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3" name="Google Shape;1303;p103"/>
          <p:cNvSpPr txBox="1"/>
          <p:nvPr>
            <p:ph type="title"/>
          </p:nvPr>
        </p:nvSpPr>
        <p:spPr>
          <a:xfrm>
            <a:off x="1400" y="274875"/>
            <a:ext cx="86838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a:t>Activity: Variance, Standard Deviation, and Z-Score Review</a:t>
            </a:r>
            <a:endParaRPr/>
          </a:p>
          <a:p>
            <a:pPr indent="0" lvl="0" marL="0" rtl="0" algn="l">
              <a:spcBef>
                <a:spcPts val="800"/>
              </a:spcBef>
              <a:spcAft>
                <a:spcPts val="0"/>
              </a:spcAft>
              <a:buClr>
                <a:schemeClr val="dk1"/>
              </a:buClr>
              <a:buSzPts val="1100"/>
              <a:buFont typeface="Arial"/>
              <a:buNone/>
            </a:pPr>
            <a:r>
              <a:rPr lang="en" sz="1800">
                <a:latin typeface="Roboto"/>
                <a:ea typeface="Roboto"/>
                <a:cs typeface="Roboto"/>
                <a:sym typeface="Roboto"/>
              </a:rPr>
              <a:t>It is now your turn to practice summarizing the variability of </a:t>
            </a:r>
            <a:br>
              <a:rPr lang="en" sz="1800">
                <a:latin typeface="Roboto"/>
                <a:ea typeface="Roboto"/>
                <a:cs typeface="Roboto"/>
                <a:sym typeface="Roboto"/>
              </a:rPr>
            </a:br>
            <a:r>
              <a:rPr lang="en" sz="1800">
                <a:latin typeface="Roboto"/>
                <a:ea typeface="Roboto"/>
                <a:cs typeface="Roboto"/>
                <a:sym typeface="Roboto"/>
              </a:rPr>
              <a:t>a data set using heart disease death rate data from the CDC.</a:t>
            </a:r>
            <a:endParaRPr sz="1800">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304" name="Google Shape;1304;p10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Variance, Standard Deviation, and Z-Score Review</a:t>
            </a:r>
            <a:endParaRPr/>
          </a:p>
        </p:txBody>
      </p:sp>
      <p:sp>
        <p:nvSpPr>
          <p:cNvPr id="1310" name="Google Shape;1310;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1" name="Google Shape;1311;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Open the variance_review.xlsx workbook that contains your raw data Then clean up the dataset as follows:</a:t>
            </a:r>
            <a:endParaRPr/>
          </a:p>
        </p:txBody>
      </p:sp>
      <p:sp>
        <p:nvSpPr>
          <p:cNvPr id="1312" name="Google Shape;1312;p104"/>
          <p:cNvSpPr txBox="1"/>
          <p:nvPr>
            <p:ph idx="3" type="body"/>
          </p:nvPr>
        </p:nvSpPr>
        <p:spPr>
          <a:xfrm>
            <a:off x="175" y="1394850"/>
            <a:ext cx="9144000" cy="3511500"/>
          </a:xfrm>
          <a:prstGeom prst="rect">
            <a:avLst/>
          </a:prstGeom>
        </p:spPr>
        <p:txBody>
          <a:bodyPr anchorCtr="0" anchor="t" bIns="914400" lIns="457200" spcFirstLastPara="1" rIns="457200" wrap="square" tIns="0">
            <a:noAutofit/>
          </a:bodyPr>
          <a:lstStyle/>
          <a:p>
            <a:pPr indent="-154940" lvl="0" marL="320040" rtl="0" algn="l">
              <a:lnSpc>
                <a:spcPct val="100000"/>
              </a:lnSpc>
              <a:spcBef>
                <a:spcPts val="0"/>
              </a:spcBef>
              <a:spcAft>
                <a:spcPts val="0"/>
              </a:spcAft>
              <a:buClr>
                <a:schemeClr val="dk1"/>
              </a:buClr>
              <a:buSzPts val="1000"/>
              <a:buChar char="●"/>
            </a:pPr>
            <a:r>
              <a:rPr lang="en" sz="1000">
                <a:solidFill>
                  <a:schemeClr val="dk1"/>
                </a:solidFill>
              </a:rPr>
              <a:t>Rename the </a:t>
            </a:r>
            <a:r>
              <a:rPr b="1" lang="en" sz="1000">
                <a:solidFill>
                  <a:schemeClr val="dk1"/>
                </a:solidFill>
              </a:rPr>
              <a:t>Data_Value</a:t>
            </a:r>
            <a:r>
              <a:rPr lang="en" sz="1000">
                <a:solidFill>
                  <a:schemeClr val="dk1"/>
                </a:solidFill>
              </a:rPr>
              <a:t> column to </a:t>
            </a:r>
            <a:r>
              <a:rPr b="1" lang="en" sz="1000">
                <a:solidFill>
                  <a:schemeClr val="dk1"/>
                </a:solidFill>
              </a:rPr>
              <a:t>Death Rate Per 100,000</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This column contains missing data, so add a filter to the column that displays all rows except </a:t>
            </a:r>
            <a:r>
              <a:rPr b="1" lang="en" sz="1000">
                <a:solidFill>
                  <a:schemeClr val="dk1"/>
                </a:solidFill>
              </a:rPr>
              <a:t>(blanks)</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Rename the </a:t>
            </a:r>
            <a:r>
              <a:rPr b="1" lang="en" sz="1000">
                <a:solidFill>
                  <a:schemeClr val="dk1"/>
                </a:solidFill>
              </a:rPr>
              <a:t>Stratification1</a:t>
            </a:r>
            <a:r>
              <a:rPr lang="en" sz="1000">
                <a:solidFill>
                  <a:schemeClr val="dk1"/>
                </a:solidFill>
              </a:rPr>
              <a:t> and </a:t>
            </a:r>
            <a:r>
              <a:rPr b="1" lang="en" sz="1000">
                <a:solidFill>
                  <a:schemeClr val="dk1"/>
                </a:solidFill>
              </a:rPr>
              <a:t>Stratification2</a:t>
            </a:r>
            <a:r>
              <a:rPr lang="en" sz="1000">
                <a:solidFill>
                  <a:schemeClr val="dk1"/>
                </a:solidFill>
              </a:rPr>
              <a:t> columns to </a:t>
            </a:r>
            <a:r>
              <a:rPr b="1" lang="en" sz="1000">
                <a:solidFill>
                  <a:schemeClr val="dk1"/>
                </a:solidFill>
              </a:rPr>
              <a:t>Gender</a:t>
            </a:r>
            <a:r>
              <a:rPr lang="en" sz="1000">
                <a:solidFill>
                  <a:schemeClr val="dk1"/>
                </a:solidFill>
              </a:rPr>
              <a:t> and </a:t>
            </a:r>
            <a:r>
              <a:rPr b="1" lang="en" sz="1000">
                <a:solidFill>
                  <a:schemeClr val="dk1"/>
                </a:solidFill>
              </a:rPr>
              <a:t>Race/Ethnicity</a:t>
            </a:r>
            <a:r>
              <a:rPr lang="en" sz="1000">
                <a:solidFill>
                  <a:schemeClr val="dk1"/>
                </a:solidFill>
              </a:rPr>
              <a:t>, respectively.</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Rename </a:t>
            </a:r>
            <a:r>
              <a:rPr b="1" lang="en" sz="1000">
                <a:solidFill>
                  <a:schemeClr val="dk1"/>
                </a:solidFill>
              </a:rPr>
              <a:t>LocationAbbr</a:t>
            </a:r>
            <a:r>
              <a:rPr lang="en" sz="1000">
                <a:solidFill>
                  <a:schemeClr val="dk1"/>
                </a:solidFill>
              </a:rPr>
              <a:t> to </a:t>
            </a:r>
            <a:r>
              <a:rPr b="1" lang="en" sz="1000">
                <a:solidFill>
                  <a:schemeClr val="dk1"/>
                </a:solidFill>
              </a:rPr>
              <a:t>State</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Filter the </a:t>
            </a:r>
            <a:r>
              <a:rPr b="1" lang="en" sz="1000">
                <a:solidFill>
                  <a:schemeClr val="dk1"/>
                </a:solidFill>
              </a:rPr>
              <a:t>GeographicLevel</a:t>
            </a:r>
            <a:r>
              <a:rPr lang="en" sz="1000">
                <a:solidFill>
                  <a:schemeClr val="dk1"/>
                </a:solidFill>
              </a:rPr>
              <a:t> column so that </a:t>
            </a:r>
            <a:r>
              <a:rPr b="1" lang="en" sz="1000">
                <a:solidFill>
                  <a:schemeClr val="dk1"/>
                </a:solidFill>
              </a:rPr>
              <a:t>State</a:t>
            </a:r>
            <a:r>
              <a:rPr lang="en" sz="1000">
                <a:solidFill>
                  <a:schemeClr val="dk1"/>
                </a:solidFill>
              </a:rPr>
              <a:t> and </a:t>
            </a:r>
            <a:r>
              <a:rPr b="1" lang="en" sz="1000">
                <a:solidFill>
                  <a:schemeClr val="dk1"/>
                </a:solidFill>
              </a:rPr>
              <a:t>county</a:t>
            </a:r>
            <a:r>
              <a:rPr lang="en" sz="1000">
                <a:solidFill>
                  <a:schemeClr val="dk1"/>
                </a:solidFill>
              </a:rPr>
              <a:t> values are not compared together.</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Create a new sheet in the workbook named </a:t>
            </a:r>
            <a:r>
              <a:rPr b="1" lang="en" sz="1000">
                <a:solidFill>
                  <a:schemeClr val="dk1"/>
                </a:solidFill>
              </a:rPr>
              <a:t>Summary Table</a:t>
            </a:r>
            <a:r>
              <a:rPr lang="en" sz="1000">
                <a:solidFill>
                  <a:schemeClr val="dk1"/>
                </a:solidFill>
              </a:rPr>
              <a:t> that has a </a:t>
            </a:r>
            <a:r>
              <a:rPr b="1" lang="en" sz="1000">
                <a:solidFill>
                  <a:schemeClr val="dk1"/>
                </a:solidFill>
              </a:rPr>
              <a:t>State</a:t>
            </a:r>
            <a:r>
              <a:rPr lang="en" sz="1000">
                <a:solidFill>
                  <a:schemeClr val="dk1"/>
                </a:solidFill>
              </a:rPr>
              <a:t> column containing the following values:  </a:t>
            </a:r>
            <a:r>
              <a:rPr b="1" lang="en" sz="1000">
                <a:solidFill>
                  <a:schemeClr val="dk1"/>
                </a:solidFill>
              </a:rPr>
              <a:t>AR</a:t>
            </a:r>
            <a:r>
              <a:rPr lang="en" sz="1000">
                <a:solidFill>
                  <a:schemeClr val="dk1"/>
                </a:solidFill>
              </a:rPr>
              <a:t> - Arkansas , </a:t>
            </a:r>
            <a:r>
              <a:rPr b="1" lang="en" sz="1000">
                <a:solidFill>
                  <a:schemeClr val="dk1"/>
                </a:solidFill>
              </a:rPr>
              <a:t>CA</a:t>
            </a:r>
            <a:r>
              <a:rPr lang="en" sz="1000">
                <a:solidFill>
                  <a:schemeClr val="dk1"/>
                </a:solidFill>
              </a:rPr>
              <a:t> - California, </a:t>
            </a:r>
            <a:r>
              <a:rPr b="1" lang="en" sz="1000">
                <a:solidFill>
                  <a:schemeClr val="dk1"/>
                </a:solidFill>
              </a:rPr>
              <a:t>FL</a:t>
            </a:r>
            <a:r>
              <a:rPr lang="en" sz="1000">
                <a:solidFill>
                  <a:schemeClr val="dk1"/>
                </a:solidFill>
              </a:rPr>
              <a:t> - Florida, </a:t>
            </a:r>
            <a:r>
              <a:rPr b="1" lang="en" sz="1000">
                <a:solidFill>
                  <a:schemeClr val="dk1"/>
                </a:solidFill>
              </a:rPr>
              <a:t>ME</a:t>
            </a:r>
            <a:r>
              <a:rPr lang="en" sz="1000">
                <a:solidFill>
                  <a:schemeClr val="dk1"/>
                </a:solidFill>
              </a:rPr>
              <a:t> - Maine, </a:t>
            </a:r>
            <a:r>
              <a:rPr b="1" lang="en" sz="1000">
                <a:solidFill>
                  <a:schemeClr val="dk1"/>
                </a:solidFill>
              </a:rPr>
              <a:t>MS</a:t>
            </a:r>
            <a:r>
              <a:rPr lang="en" sz="1000">
                <a:solidFill>
                  <a:schemeClr val="dk1"/>
                </a:solidFill>
              </a:rPr>
              <a:t> - Mississippi, </a:t>
            </a:r>
            <a:r>
              <a:rPr b="1" lang="en" sz="1000">
                <a:solidFill>
                  <a:schemeClr val="dk1"/>
                </a:solidFill>
              </a:rPr>
              <a:t>OR</a:t>
            </a:r>
            <a:r>
              <a:rPr lang="en" sz="1000">
                <a:solidFill>
                  <a:schemeClr val="dk1"/>
                </a:solidFill>
              </a:rPr>
              <a:t> - Oregon</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For each state, determine the </a:t>
            </a:r>
            <a:r>
              <a:rPr b="1" lang="en" sz="1000">
                <a:solidFill>
                  <a:schemeClr val="dk1"/>
                </a:solidFill>
              </a:rPr>
              <a:t>mean</a:t>
            </a:r>
            <a:r>
              <a:rPr lang="en" sz="1000">
                <a:solidFill>
                  <a:schemeClr val="dk1"/>
                </a:solidFill>
              </a:rPr>
              <a:t>, </a:t>
            </a:r>
            <a:r>
              <a:rPr b="1" lang="en" sz="1000">
                <a:solidFill>
                  <a:schemeClr val="dk1"/>
                </a:solidFill>
              </a:rPr>
              <a:t>variance</a:t>
            </a:r>
            <a:r>
              <a:rPr lang="en" sz="1000">
                <a:solidFill>
                  <a:schemeClr val="dk1"/>
                </a:solidFill>
              </a:rPr>
              <a:t>, and </a:t>
            </a:r>
            <a:r>
              <a:rPr b="1" lang="en" sz="1000">
                <a:solidFill>
                  <a:schemeClr val="dk1"/>
                </a:solidFill>
              </a:rPr>
              <a:t>standard</a:t>
            </a:r>
            <a:r>
              <a:rPr lang="en" sz="1000">
                <a:solidFill>
                  <a:schemeClr val="dk1"/>
                </a:solidFill>
              </a:rPr>
              <a:t> </a:t>
            </a:r>
            <a:r>
              <a:rPr b="1" lang="en" sz="1000">
                <a:solidFill>
                  <a:schemeClr val="dk1"/>
                </a:solidFill>
              </a:rPr>
              <a:t>deviation</a:t>
            </a:r>
            <a:r>
              <a:rPr lang="en" sz="1000">
                <a:solidFill>
                  <a:schemeClr val="dk1"/>
                </a:solidFill>
              </a:rPr>
              <a:t> for the overall death rate.</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Based on your calculated summary statistics determine which state had the greatest difference in death rate across all its counties and which state had the lowest variance in death rate. What was the death rate?</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Create a new sheet in the workbook named </a:t>
            </a:r>
            <a:r>
              <a:rPr b="1" lang="en" sz="1000">
                <a:solidFill>
                  <a:schemeClr val="dk1"/>
                </a:solidFill>
              </a:rPr>
              <a:t>Oregon Z-Scores</a:t>
            </a:r>
            <a:r>
              <a:rPr lang="en" sz="1000">
                <a:solidFill>
                  <a:schemeClr val="dk1"/>
                </a:solidFill>
              </a:rPr>
              <a:t>. Within this new sheet, copy over the </a:t>
            </a:r>
            <a:r>
              <a:rPr b="1" lang="en" sz="1000">
                <a:solidFill>
                  <a:schemeClr val="dk1"/>
                </a:solidFill>
              </a:rPr>
              <a:t>LocationDesc</a:t>
            </a:r>
            <a:r>
              <a:rPr lang="en" sz="1000">
                <a:solidFill>
                  <a:schemeClr val="dk1"/>
                </a:solidFill>
              </a:rPr>
              <a:t> (renamed to </a:t>
            </a:r>
            <a:r>
              <a:rPr b="1" lang="en" sz="1000">
                <a:solidFill>
                  <a:schemeClr val="dk1"/>
                </a:solidFill>
              </a:rPr>
              <a:t>County</a:t>
            </a:r>
            <a:r>
              <a:rPr lang="en" sz="1000">
                <a:solidFill>
                  <a:schemeClr val="dk1"/>
                </a:solidFill>
              </a:rPr>
              <a:t>) and </a:t>
            </a:r>
            <a:r>
              <a:rPr b="1" lang="en" sz="1000">
                <a:solidFill>
                  <a:schemeClr val="dk1"/>
                </a:solidFill>
              </a:rPr>
              <a:t>Death Rate Per 100,000</a:t>
            </a:r>
            <a:r>
              <a:rPr lang="en" sz="1000">
                <a:solidFill>
                  <a:schemeClr val="dk1"/>
                </a:solidFill>
              </a:rPr>
              <a:t> columns from the raw data for </a:t>
            </a:r>
            <a:r>
              <a:rPr i="1" lang="en" sz="1000">
                <a:solidFill>
                  <a:schemeClr val="dk1"/>
                </a:solidFill>
              </a:rPr>
              <a:t>only</a:t>
            </a:r>
            <a:r>
              <a:rPr lang="en" sz="1000">
                <a:solidFill>
                  <a:schemeClr val="dk1"/>
                </a:solidFill>
              </a:rPr>
              <a:t> the state </a:t>
            </a:r>
            <a:r>
              <a:rPr b="1" lang="en" sz="1000">
                <a:solidFill>
                  <a:schemeClr val="dk1"/>
                </a:solidFill>
              </a:rPr>
              <a:t>OR</a:t>
            </a:r>
            <a:r>
              <a:rPr lang="en" sz="1000">
                <a:solidFill>
                  <a:schemeClr val="dk1"/>
                </a:solidFill>
              </a:rPr>
              <a:t> where </a:t>
            </a:r>
            <a:r>
              <a:rPr b="1" lang="en" sz="1000">
                <a:solidFill>
                  <a:schemeClr val="dk1"/>
                </a:solidFill>
              </a:rPr>
              <a:t>Gender</a:t>
            </a:r>
            <a:r>
              <a:rPr lang="en" sz="1000">
                <a:solidFill>
                  <a:schemeClr val="dk1"/>
                </a:solidFill>
              </a:rPr>
              <a:t> is </a:t>
            </a:r>
            <a:r>
              <a:rPr b="1" lang="en" sz="1000">
                <a:solidFill>
                  <a:schemeClr val="dk1"/>
                </a:solidFill>
              </a:rPr>
              <a:t>Overall</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Calculate the </a:t>
            </a:r>
            <a:r>
              <a:rPr b="1" lang="en" sz="1000">
                <a:solidFill>
                  <a:schemeClr val="dk1"/>
                </a:solidFill>
              </a:rPr>
              <a:t>z-score </a:t>
            </a:r>
            <a:r>
              <a:rPr lang="en" sz="1000">
                <a:solidFill>
                  <a:schemeClr val="dk1"/>
                </a:solidFill>
              </a:rPr>
              <a:t>for the overall death rate by county across the whole state and use those values to determine which county had the largest difference in death rate from the mean of the state.</a:t>
            </a:r>
            <a:endParaRPr sz="1000">
              <a:solidFill>
                <a:schemeClr val="dk1"/>
              </a:solidFill>
            </a:endParaRPr>
          </a:p>
          <a:p>
            <a:pPr indent="-154940" lvl="0" marL="320040" rtl="0" algn="l">
              <a:lnSpc>
                <a:spcPct val="100000"/>
              </a:lnSpc>
              <a:spcBef>
                <a:spcPts val="600"/>
              </a:spcBef>
              <a:spcAft>
                <a:spcPts val="600"/>
              </a:spcAft>
              <a:buClr>
                <a:schemeClr val="dk1"/>
              </a:buClr>
              <a:buSzPts val="1000"/>
              <a:buChar char="●"/>
            </a:pPr>
            <a:r>
              <a:rPr lang="en" sz="1000">
                <a:solidFill>
                  <a:schemeClr val="dk1"/>
                </a:solidFill>
              </a:rPr>
              <a:t>Based upon your calculated z-scores, determine which county had the largest difference in death rate from the mean of the state.</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3" name="Google Shape;1323;p10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Quantiles, Outliers and Boxplots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R</a:t>
            </a:r>
            <a:r>
              <a:rPr lang="en"/>
              <a:t>eal-World Data</a:t>
            </a:r>
            <a:endParaRPr/>
          </a:p>
        </p:txBody>
      </p:sp>
      <p:sp>
        <p:nvSpPr>
          <p:cNvPr id="1329" name="Google Shape;1329;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0" name="Google Shape;1330;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 careful when describing real-world data:</a:t>
            </a:r>
            <a:endParaRPr/>
          </a:p>
        </p:txBody>
      </p:sp>
      <p:sp>
        <p:nvSpPr>
          <p:cNvPr id="1331" name="Google Shape;1331;p107"/>
          <p:cNvSpPr/>
          <p:nvPr/>
        </p:nvSpPr>
        <p:spPr>
          <a:xfrm>
            <a:off x="1362456" y="13002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Real world data can contain extreme values</a:t>
            </a:r>
            <a:endParaRPr>
              <a:solidFill>
                <a:srgbClr val="043461"/>
              </a:solidFill>
              <a:latin typeface="Roboto"/>
              <a:ea typeface="Roboto"/>
              <a:cs typeface="Roboto"/>
              <a:sym typeface="Roboto"/>
            </a:endParaRPr>
          </a:p>
        </p:txBody>
      </p:sp>
      <p:sp>
        <p:nvSpPr>
          <p:cNvPr id="1332" name="Google Shape;1332;p107"/>
          <p:cNvSpPr/>
          <p:nvPr/>
        </p:nvSpPr>
        <p:spPr>
          <a:xfrm>
            <a:off x="1352550" y="2078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Some summary statistics such as the mean take into account all values of a data set</a:t>
            </a:r>
            <a:endParaRPr>
              <a:solidFill>
                <a:srgbClr val="043461"/>
              </a:solidFill>
              <a:latin typeface="Roboto"/>
              <a:ea typeface="Roboto"/>
              <a:cs typeface="Roboto"/>
              <a:sym typeface="Roboto"/>
            </a:endParaRPr>
          </a:p>
        </p:txBody>
      </p:sp>
      <p:sp>
        <p:nvSpPr>
          <p:cNvPr id="1333" name="Google Shape;1333;p107"/>
          <p:cNvSpPr/>
          <p:nvPr/>
        </p:nvSpPr>
        <p:spPr>
          <a:xfrm>
            <a:off x="1352550" y="28452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Extreme values can skew these statistics!</a:t>
            </a:r>
            <a:endParaRPr>
              <a:solidFill>
                <a:srgbClr val="043461"/>
              </a:solidFill>
              <a:latin typeface="Roboto"/>
              <a:ea typeface="Roboto"/>
              <a:cs typeface="Roboto"/>
              <a:sym typeface="Roboto"/>
            </a:endParaRPr>
          </a:p>
        </p:txBody>
      </p:sp>
      <p:sp>
        <p:nvSpPr>
          <p:cNvPr id="1334" name="Google Shape;1334;p107"/>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35" name="Google Shape;1335;p107"/>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36" name="Google Shape;1336;p107"/>
          <p:cNvSpPr/>
          <p:nvPr/>
        </p:nvSpPr>
        <p:spPr>
          <a:xfrm>
            <a:off x="450683" y="21191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37" name="Google Shape;1337;p107"/>
          <p:cNvSpPr/>
          <p:nvPr/>
        </p:nvSpPr>
        <p:spPr>
          <a:xfrm flipH="1" rot="10800000">
            <a:off x="450683" y="23977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38" name="Google Shape;1338;p107"/>
          <p:cNvSpPr/>
          <p:nvPr/>
        </p:nvSpPr>
        <p:spPr>
          <a:xfrm>
            <a:off x="450683" y="29112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39" name="Google Shape;1339;p107"/>
          <p:cNvSpPr/>
          <p:nvPr/>
        </p:nvSpPr>
        <p:spPr>
          <a:xfrm flipH="1" rot="10800000">
            <a:off x="450683" y="31898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0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But how can we summarize </a:t>
            </a:r>
            <a:br>
              <a:rPr lang="en"/>
            </a:br>
            <a:r>
              <a:rPr lang="en"/>
              <a:t>real-world data?</a:t>
            </a:r>
            <a:endParaRPr/>
          </a:p>
        </p:txBody>
      </p:sp>
      <p:sp>
        <p:nvSpPr>
          <p:cNvPr id="1345" name="Google Shape;1345;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Adding Files to Github</a:t>
            </a:r>
            <a:endParaRPr/>
          </a:p>
        </p:txBody>
      </p:sp>
      <p:sp>
        <p:nvSpPr>
          <p:cNvPr id="827" name="Google Shape;827;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1" name="Google Shape;1351;p10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Quantiles: Used to Describe Segments of a Dataset</a:t>
            </a:r>
            <a:endParaRPr sz="24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1352" name="Google Shape;1352;p109"/>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sz="1800">
                <a:latin typeface="Roboto"/>
                <a:ea typeface="Roboto"/>
                <a:cs typeface="Roboto"/>
                <a:sym typeface="Roboto"/>
              </a:rPr>
              <a:t>Quantiles separate a sorted dataset into equally sized fragments.</a:t>
            </a:r>
            <a:endParaRPr sz="1800">
              <a:latin typeface="Roboto"/>
              <a:ea typeface="Roboto"/>
              <a:cs typeface="Roboto"/>
              <a:sym typeface="Roboto"/>
            </a:endParaRPr>
          </a:p>
          <a:p>
            <a:pPr indent="0" lvl="0" marL="0" rtl="0" algn="l">
              <a:lnSpc>
                <a:spcPct val="150000"/>
              </a:lnSpc>
              <a:spcBef>
                <a:spcPts val="0"/>
              </a:spcBef>
              <a:spcAft>
                <a:spcPts val="0"/>
              </a:spcAft>
              <a:buNone/>
            </a:pPr>
            <a:r>
              <a:rPr lang="en" sz="1800">
                <a:latin typeface="Roboto"/>
                <a:ea typeface="Roboto"/>
                <a:cs typeface="Roboto"/>
                <a:sym typeface="Roboto"/>
              </a:rPr>
              <a:t>The two most popular types of quantiles are </a:t>
            </a:r>
            <a:r>
              <a:rPr b="1" lang="en" sz="1800">
                <a:latin typeface="Roboto"/>
                <a:ea typeface="Roboto"/>
                <a:cs typeface="Roboto"/>
                <a:sym typeface="Roboto"/>
              </a:rPr>
              <a:t>                 </a:t>
            </a:r>
            <a:r>
              <a:rPr lang="en" sz="1800">
                <a:latin typeface="Roboto"/>
                <a:ea typeface="Roboto"/>
                <a:cs typeface="Roboto"/>
                <a:sym typeface="Roboto"/>
              </a:rPr>
              <a:t>and                    . </a:t>
            </a:r>
            <a:endParaRPr b="1" sz="1800">
              <a:latin typeface="Roboto"/>
              <a:ea typeface="Roboto"/>
              <a:cs typeface="Roboto"/>
              <a:sym typeface="Roboto"/>
            </a:endParaRPr>
          </a:p>
        </p:txBody>
      </p:sp>
      <p:sp>
        <p:nvSpPr>
          <p:cNvPr id="1353" name="Google Shape;1353;p109"/>
          <p:cNvSpPr/>
          <p:nvPr/>
        </p:nvSpPr>
        <p:spPr>
          <a:xfrm>
            <a:off x="1255000" y="1681236"/>
            <a:ext cx="6624900" cy="547500"/>
          </a:xfrm>
          <a:prstGeom prst="roundRect">
            <a:avLst>
              <a:gd fmla="val 16667" name="adj"/>
            </a:avLst>
          </a:prstGeom>
          <a:solidFill>
            <a:srgbClr val="F2F5F9"/>
          </a:solidFill>
          <a:ln>
            <a:noFill/>
          </a:ln>
        </p:spPr>
        <p:txBody>
          <a:bodyPr anchorCtr="0" anchor="ctr" bIns="91425" lIns="21945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rgbClr val="043461"/>
                </a:solidFill>
                <a:latin typeface="Roboto"/>
                <a:ea typeface="Roboto"/>
                <a:cs typeface="Roboto"/>
                <a:sym typeface="Roboto"/>
              </a:rPr>
              <a:t>Quartiles </a:t>
            </a:r>
            <a:r>
              <a:rPr lang="en" sz="1500">
                <a:solidFill>
                  <a:srgbClr val="043461"/>
                </a:solidFill>
                <a:latin typeface="Roboto"/>
                <a:ea typeface="Roboto"/>
                <a:cs typeface="Roboto"/>
                <a:sym typeface="Roboto"/>
              </a:rPr>
              <a:t>divide the dataset into four equally sized parts.</a:t>
            </a:r>
            <a:endParaRPr sz="1500">
              <a:solidFill>
                <a:srgbClr val="043461"/>
              </a:solidFill>
              <a:latin typeface="Roboto"/>
              <a:ea typeface="Roboto"/>
              <a:cs typeface="Roboto"/>
              <a:sym typeface="Roboto"/>
            </a:endParaRPr>
          </a:p>
        </p:txBody>
      </p:sp>
      <p:grpSp>
        <p:nvGrpSpPr>
          <p:cNvPr id="1354" name="Google Shape;1354;p109"/>
          <p:cNvGrpSpPr/>
          <p:nvPr/>
        </p:nvGrpSpPr>
        <p:grpSpPr>
          <a:xfrm>
            <a:off x="457201" y="1681238"/>
            <a:ext cx="684673" cy="547552"/>
            <a:chOff x="457200" y="1378813"/>
            <a:chExt cx="776889" cy="621300"/>
          </a:xfrm>
        </p:grpSpPr>
        <p:sp>
          <p:nvSpPr>
            <p:cNvPr id="1355" name="Google Shape;1355;p109"/>
            <p:cNvSpPr/>
            <p:nvPr/>
          </p:nvSpPr>
          <p:spPr>
            <a:xfrm>
              <a:off x="457200" y="1378813"/>
              <a:ext cx="695400" cy="6213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56" name="Google Shape;1356;p109"/>
            <p:cNvSpPr/>
            <p:nvPr/>
          </p:nvSpPr>
          <p:spPr>
            <a:xfrm rot="5400000">
              <a:off x="969614" y="1607625"/>
              <a:ext cx="340325" cy="188625"/>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57" name="Google Shape;1357;p109"/>
          <p:cNvGrpSpPr/>
          <p:nvPr/>
        </p:nvGrpSpPr>
        <p:grpSpPr>
          <a:xfrm>
            <a:off x="457201" y="2298053"/>
            <a:ext cx="684673" cy="547552"/>
            <a:chOff x="457200" y="1378813"/>
            <a:chExt cx="776889" cy="621300"/>
          </a:xfrm>
        </p:grpSpPr>
        <p:sp>
          <p:nvSpPr>
            <p:cNvPr id="1358" name="Google Shape;1358;p109"/>
            <p:cNvSpPr/>
            <p:nvPr/>
          </p:nvSpPr>
          <p:spPr>
            <a:xfrm>
              <a:off x="457200" y="1378813"/>
              <a:ext cx="695400" cy="621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043461"/>
                  </a:solidFill>
                  <a:latin typeface="Roboto Light"/>
                  <a:ea typeface="Roboto Light"/>
                  <a:cs typeface="Roboto Light"/>
                  <a:sym typeface="Roboto Light"/>
                </a:rPr>
                <a:t>02</a:t>
              </a:r>
              <a:endParaRPr sz="2600">
                <a:solidFill>
                  <a:srgbClr val="043461"/>
                </a:solidFill>
                <a:latin typeface="Roboto Light"/>
                <a:ea typeface="Roboto Light"/>
                <a:cs typeface="Roboto Light"/>
                <a:sym typeface="Roboto Light"/>
              </a:endParaRPr>
            </a:p>
          </p:txBody>
        </p:sp>
        <p:sp>
          <p:nvSpPr>
            <p:cNvPr id="1359" name="Google Shape;1359;p109"/>
            <p:cNvSpPr/>
            <p:nvPr/>
          </p:nvSpPr>
          <p:spPr>
            <a:xfrm rot="5400000">
              <a:off x="969614" y="1607625"/>
              <a:ext cx="34032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1360" name="Google Shape;1360;p109"/>
          <p:cNvSpPr/>
          <p:nvPr/>
        </p:nvSpPr>
        <p:spPr>
          <a:xfrm>
            <a:off x="1246270" y="2300165"/>
            <a:ext cx="6624900" cy="547500"/>
          </a:xfrm>
          <a:prstGeom prst="roundRect">
            <a:avLst>
              <a:gd fmla="val 16667" name="adj"/>
            </a:avLst>
          </a:prstGeom>
          <a:solidFill>
            <a:srgbClr val="F2F5F9"/>
          </a:solidFill>
          <a:ln>
            <a:noFill/>
          </a:ln>
        </p:spPr>
        <p:txBody>
          <a:bodyPr anchorCtr="0" anchor="ctr" bIns="91425" lIns="21945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rgbClr val="043461"/>
                </a:solidFill>
                <a:latin typeface="Roboto"/>
                <a:ea typeface="Roboto"/>
                <a:cs typeface="Roboto"/>
                <a:sym typeface="Roboto"/>
              </a:rPr>
              <a:t>Percentiles</a:t>
            </a:r>
            <a:r>
              <a:rPr lang="en" sz="1500">
                <a:solidFill>
                  <a:srgbClr val="043461"/>
                </a:solidFill>
                <a:latin typeface="Roboto"/>
                <a:ea typeface="Roboto"/>
                <a:cs typeface="Roboto"/>
                <a:sym typeface="Roboto"/>
              </a:rPr>
              <a:t> divide the dataset into 100 equally sized parts.</a:t>
            </a:r>
            <a:endParaRPr sz="1500">
              <a:solidFill>
                <a:srgbClr val="043461"/>
              </a:solidFill>
              <a:latin typeface="Roboto"/>
              <a:ea typeface="Roboto"/>
              <a:cs typeface="Roboto"/>
              <a:sym typeface="Roboto"/>
            </a:endParaRPr>
          </a:p>
        </p:txBody>
      </p:sp>
      <p:graphicFrame>
        <p:nvGraphicFramePr>
          <p:cNvPr id="1361" name="Google Shape;1361;p109"/>
          <p:cNvGraphicFramePr/>
          <p:nvPr/>
        </p:nvGraphicFramePr>
        <p:xfrm>
          <a:off x="437250" y="3420425"/>
          <a:ext cx="3000000" cy="3000000"/>
        </p:xfrm>
        <a:graphic>
          <a:graphicData uri="http://schemas.openxmlformats.org/drawingml/2006/table">
            <a:tbl>
              <a:tblPr>
                <a:noFill/>
                <a:tableStyleId>{30933F29-4249-47BA-A5E9-CFB5BCF02D12}</a:tableStyleId>
              </a:tblPr>
              <a:tblGrid>
                <a:gridCol w="826950"/>
                <a:gridCol w="826950"/>
                <a:gridCol w="826950"/>
                <a:gridCol w="826950"/>
                <a:gridCol w="826950"/>
                <a:gridCol w="826950"/>
                <a:gridCol w="826950"/>
                <a:gridCol w="826950"/>
                <a:gridCol w="826950"/>
                <a:gridCol w="826950"/>
              </a:tblGrid>
              <a:tr h="364800">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10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20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30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40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50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60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70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80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90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100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r>
            </a:tbl>
          </a:graphicData>
        </a:graphic>
      </p:graphicFrame>
      <p:cxnSp>
        <p:nvCxnSpPr>
          <p:cNvPr id="1362" name="Google Shape;1362;p109"/>
          <p:cNvCxnSpPr/>
          <p:nvPr/>
        </p:nvCxnSpPr>
        <p:spPr>
          <a:xfrm>
            <a:off x="2516175" y="3157236"/>
            <a:ext cx="0" cy="981600"/>
          </a:xfrm>
          <a:prstGeom prst="straightConnector1">
            <a:avLst/>
          </a:prstGeom>
          <a:noFill/>
          <a:ln cap="flat" cmpd="sng" w="28575">
            <a:solidFill>
              <a:srgbClr val="043461"/>
            </a:solidFill>
            <a:prstDash val="dash"/>
            <a:round/>
            <a:headEnd len="med" w="med" type="none"/>
            <a:tailEnd len="med" w="med" type="none"/>
          </a:ln>
        </p:spPr>
      </p:cxnSp>
      <p:pic>
        <p:nvPicPr>
          <p:cNvPr id="1363" name="Google Shape;1363;p109"/>
          <p:cNvPicPr preferRelativeResize="0"/>
          <p:nvPr/>
        </p:nvPicPr>
        <p:blipFill>
          <a:blip r:embed="rId3">
            <a:alphaModFix/>
          </a:blip>
          <a:stretch>
            <a:fillRect/>
          </a:stretch>
        </p:blipFill>
        <p:spPr>
          <a:xfrm>
            <a:off x="2325889" y="4061150"/>
            <a:ext cx="389816" cy="621300"/>
          </a:xfrm>
          <a:prstGeom prst="rect">
            <a:avLst/>
          </a:prstGeom>
          <a:noFill/>
          <a:ln>
            <a:noFill/>
          </a:ln>
        </p:spPr>
      </p:pic>
      <p:cxnSp>
        <p:nvCxnSpPr>
          <p:cNvPr id="1364" name="Google Shape;1364;p109"/>
          <p:cNvCxnSpPr/>
          <p:nvPr/>
        </p:nvCxnSpPr>
        <p:spPr>
          <a:xfrm>
            <a:off x="6653550" y="3230411"/>
            <a:ext cx="0" cy="981600"/>
          </a:xfrm>
          <a:prstGeom prst="straightConnector1">
            <a:avLst/>
          </a:prstGeom>
          <a:noFill/>
          <a:ln cap="flat" cmpd="sng" w="28575">
            <a:solidFill>
              <a:srgbClr val="043461"/>
            </a:solidFill>
            <a:prstDash val="dash"/>
            <a:round/>
            <a:headEnd len="med" w="med" type="none"/>
            <a:tailEnd len="med" w="med" type="none"/>
          </a:ln>
        </p:spPr>
      </p:cxnSp>
      <p:pic>
        <p:nvPicPr>
          <p:cNvPr id="1365" name="Google Shape;1365;p109"/>
          <p:cNvPicPr preferRelativeResize="0"/>
          <p:nvPr/>
        </p:nvPicPr>
        <p:blipFill>
          <a:blip r:embed="rId3">
            <a:alphaModFix/>
          </a:blip>
          <a:stretch>
            <a:fillRect/>
          </a:stretch>
        </p:blipFill>
        <p:spPr>
          <a:xfrm>
            <a:off x="6463264" y="4134325"/>
            <a:ext cx="389816" cy="621300"/>
          </a:xfrm>
          <a:prstGeom prst="rect">
            <a:avLst/>
          </a:prstGeom>
          <a:noFill/>
          <a:ln>
            <a:noFill/>
          </a:ln>
        </p:spPr>
      </p:pic>
      <p:cxnSp>
        <p:nvCxnSpPr>
          <p:cNvPr id="1366" name="Google Shape;1366;p109"/>
          <p:cNvCxnSpPr/>
          <p:nvPr/>
        </p:nvCxnSpPr>
        <p:spPr>
          <a:xfrm>
            <a:off x="4584863" y="3230411"/>
            <a:ext cx="0" cy="981600"/>
          </a:xfrm>
          <a:prstGeom prst="straightConnector1">
            <a:avLst/>
          </a:prstGeom>
          <a:noFill/>
          <a:ln cap="flat" cmpd="sng" w="28575">
            <a:solidFill>
              <a:srgbClr val="043461"/>
            </a:solidFill>
            <a:prstDash val="dash"/>
            <a:round/>
            <a:headEnd len="med" w="med" type="none"/>
            <a:tailEnd len="med" w="med" type="none"/>
          </a:ln>
        </p:spPr>
      </p:cxnSp>
      <p:pic>
        <p:nvPicPr>
          <p:cNvPr id="1367" name="Google Shape;1367;p109"/>
          <p:cNvPicPr preferRelativeResize="0"/>
          <p:nvPr/>
        </p:nvPicPr>
        <p:blipFill>
          <a:blip r:embed="rId3">
            <a:alphaModFix/>
          </a:blip>
          <a:stretch>
            <a:fillRect/>
          </a:stretch>
        </p:blipFill>
        <p:spPr>
          <a:xfrm>
            <a:off x="4394576" y="4134325"/>
            <a:ext cx="389816" cy="621300"/>
          </a:xfrm>
          <a:prstGeom prst="rect">
            <a:avLst/>
          </a:prstGeom>
          <a:noFill/>
          <a:ln>
            <a:noFill/>
          </a:ln>
        </p:spPr>
      </p:pic>
      <p:sp>
        <p:nvSpPr>
          <p:cNvPr id="1368" name="Google Shape;1368;p109"/>
          <p:cNvSpPr/>
          <p:nvPr/>
        </p:nvSpPr>
        <p:spPr>
          <a:xfrm rot="5400000">
            <a:off x="7555775" y="314792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9"/>
          <p:cNvSpPr/>
          <p:nvPr/>
        </p:nvSpPr>
        <p:spPr>
          <a:xfrm rot="5400000">
            <a:off x="5470113" y="312977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9"/>
          <p:cNvSpPr/>
          <p:nvPr/>
        </p:nvSpPr>
        <p:spPr>
          <a:xfrm rot="5400000">
            <a:off x="3401413" y="312977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9"/>
          <p:cNvSpPr/>
          <p:nvPr/>
        </p:nvSpPr>
        <p:spPr>
          <a:xfrm rot="5400000">
            <a:off x="1332713" y="312977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9"/>
          <p:cNvSpPr/>
          <p:nvPr/>
        </p:nvSpPr>
        <p:spPr>
          <a:xfrm>
            <a:off x="4991400" y="1165250"/>
            <a:ext cx="8817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quartiles</a:t>
            </a:r>
            <a:endParaRPr>
              <a:solidFill>
                <a:srgbClr val="FFFFFF"/>
              </a:solidFill>
              <a:latin typeface="Roboto Medium"/>
              <a:ea typeface="Roboto Medium"/>
              <a:cs typeface="Roboto Medium"/>
              <a:sym typeface="Roboto Medium"/>
            </a:endParaRPr>
          </a:p>
        </p:txBody>
      </p:sp>
      <p:sp>
        <p:nvSpPr>
          <p:cNvPr id="1373" name="Google Shape;1373;p109"/>
          <p:cNvSpPr/>
          <p:nvPr/>
        </p:nvSpPr>
        <p:spPr>
          <a:xfrm>
            <a:off x="6400725" y="1165250"/>
            <a:ext cx="1017300" cy="315300"/>
          </a:xfrm>
          <a:prstGeom prst="roundRect">
            <a:avLst>
              <a:gd fmla="val 16667" name="adj"/>
            </a:avLst>
          </a:prstGeom>
          <a:solidFill>
            <a:srgbClr val="9EE244"/>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043461"/>
                </a:solidFill>
                <a:latin typeface="Roboto Medium"/>
                <a:ea typeface="Roboto Medium"/>
                <a:cs typeface="Roboto Medium"/>
                <a:sym typeface="Roboto Medium"/>
              </a:rPr>
              <a:t>percentiles</a:t>
            </a:r>
            <a:endParaRPr>
              <a:solidFill>
                <a:srgbClr val="043461"/>
              </a:solidFill>
              <a:latin typeface="Roboto Medium"/>
              <a:ea typeface="Roboto Medium"/>
              <a:cs typeface="Roboto Medium"/>
              <a:sym typeface="Roboto Medium"/>
            </a:endParaRPr>
          </a:p>
        </p:txBody>
      </p:sp>
      <p:sp>
        <p:nvSpPr>
          <p:cNvPr id="1374" name="Google Shape;1374;p109"/>
          <p:cNvSpPr/>
          <p:nvPr/>
        </p:nvSpPr>
        <p:spPr>
          <a:xfrm>
            <a:off x="1114175" y="4317025"/>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5" name="Google Shape;1375;p109"/>
          <p:cNvSpPr/>
          <p:nvPr/>
        </p:nvSpPr>
        <p:spPr>
          <a:xfrm>
            <a:off x="3187488" y="4317025"/>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6" name="Google Shape;1376;p109"/>
          <p:cNvSpPr/>
          <p:nvPr/>
        </p:nvSpPr>
        <p:spPr>
          <a:xfrm>
            <a:off x="5251563" y="4317025"/>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7" name="Google Shape;1377;p109"/>
          <p:cNvSpPr/>
          <p:nvPr/>
        </p:nvSpPr>
        <p:spPr>
          <a:xfrm>
            <a:off x="7337213" y="4367150"/>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88" name="Google Shape;1388;p111"/>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Outliers</a:t>
            </a:r>
            <a:endParaRPr sz="2400">
              <a:latin typeface="Roboto Medium"/>
              <a:ea typeface="Roboto Medium"/>
              <a:cs typeface="Roboto Medium"/>
              <a:sym typeface="Roboto Medium"/>
            </a:endParaRPr>
          </a:p>
        </p:txBody>
      </p:sp>
      <p:sp>
        <p:nvSpPr>
          <p:cNvPr id="1389" name="Google Shape;1389;p111"/>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Suspicious values are called potential outliers. An outlier is a data point that differs from the rest of a data set. Outliers can inaccurately skew a data set.</a:t>
            </a:r>
            <a:endParaRPr sz="1800">
              <a:latin typeface="Roboto"/>
              <a:ea typeface="Roboto"/>
              <a:cs typeface="Roboto"/>
              <a:sym typeface="Roboto"/>
            </a:endParaRPr>
          </a:p>
        </p:txBody>
      </p:sp>
      <p:cxnSp>
        <p:nvCxnSpPr>
          <p:cNvPr id="1390" name="Google Shape;1390;p111"/>
          <p:cNvCxnSpPr/>
          <p:nvPr/>
        </p:nvCxnSpPr>
        <p:spPr>
          <a:xfrm>
            <a:off x="5687925" y="4053840"/>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391" name="Google Shape;1391;p111"/>
          <p:cNvSpPr txBox="1"/>
          <p:nvPr/>
        </p:nvSpPr>
        <p:spPr>
          <a:xfrm>
            <a:off x="4544913" y="4145280"/>
            <a:ext cx="1143900" cy="50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1 Standard Deviation </a:t>
            </a:r>
            <a:endParaRPr>
              <a:latin typeface="Roboto"/>
              <a:ea typeface="Roboto"/>
              <a:cs typeface="Roboto"/>
              <a:sym typeface="Roboto"/>
            </a:endParaRPr>
          </a:p>
        </p:txBody>
      </p:sp>
      <p:pic>
        <p:nvPicPr>
          <p:cNvPr id="1392" name="Google Shape;1392;p111"/>
          <p:cNvPicPr preferRelativeResize="0"/>
          <p:nvPr/>
        </p:nvPicPr>
        <p:blipFill>
          <a:blip r:embed="rId3">
            <a:alphaModFix/>
          </a:blip>
          <a:stretch>
            <a:fillRect/>
          </a:stretch>
        </p:blipFill>
        <p:spPr>
          <a:xfrm>
            <a:off x="345438" y="1877037"/>
            <a:ext cx="8273200" cy="2371525"/>
          </a:xfrm>
          <a:prstGeom prst="rect">
            <a:avLst/>
          </a:prstGeom>
          <a:noFill/>
          <a:ln>
            <a:noFill/>
          </a:ln>
        </p:spPr>
      </p:pic>
      <p:graphicFrame>
        <p:nvGraphicFramePr>
          <p:cNvPr id="1393" name="Google Shape;1393;p111"/>
          <p:cNvGraphicFramePr/>
          <p:nvPr/>
        </p:nvGraphicFramePr>
        <p:xfrm>
          <a:off x="468938" y="2038350"/>
          <a:ext cx="3000000" cy="3000000"/>
        </p:xfrm>
        <a:graphic>
          <a:graphicData uri="http://schemas.openxmlformats.org/drawingml/2006/table">
            <a:tbl>
              <a:tblPr>
                <a:noFill/>
                <a:tableStyleId>{30933F29-4249-47BA-A5E9-CFB5BCF02D12}</a:tableStyleId>
              </a:tblPr>
              <a:tblGrid>
                <a:gridCol w="1739050"/>
                <a:gridCol w="1179200"/>
                <a:gridCol w="1144275"/>
                <a:gridCol w="1156450"/>
                <a:gridCol w="1147400"/>
                <a:gridCol w="1834825"/>
              </a:tblGrid>
              <a:tr h="19905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1394" name="Google Shape;1394;p111"/>
          <p:cNvSpPr txBox="1"/>
          <p:nvPr/>
        </p:nvSpPr>
        <p:spPr>
          <a:xfrm>
            <a:off x="2186000" y="4142775"/>
            <a:ext cx="1074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 Standard Deviations</a:t>
            </a:r>
            <a:endParaRPr>
              <a:latin typeface="Roboto"/>
              <a:ea typeface="Roboto"/>
              <a:cs typeface="Roboto"/>
              <a:sym typeface="Roboto"/>
            </a:endParaRPr>
          </a:p>
        </p:txBody>
      </p:sp>
      <p:sp>
        <p:nvSpPr>
          <p:cNvPr id="1395" name="Google Shape;1395;p111"/>
          <p:cNvSpPr txBox="1"/>
          <p:nvPr/>
        </p:nvSpPr>
        <p:spPr>
          <a:xfrm>
            <a:off x="3373450" y="4142775"/>
            <a:ext cx="1143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Standard Deviation </a:t>
            </a:r>
            <a:endParaRPr>
              <a:latin typeface="Roboto"/>
              <a:ea typeface="Roboto"/>
              <a:cs typeface="Roboto"/>
              <a:sym typeface="Roboto"/>
            </a:endParaRPr>
          </a:p>
        </p:txBody>
      </p:sp>
      <p:cxnSp>
        <p:nvCxnSpPr>
          <p:cNvPr id="1396" name="Google Shape;1396;p111"/>
          <p:cNvCxnSpPr/>
          <p:nvPr/>
        </p:nvCxnSpPr>
        <p:spPr>
          <a:xfrm>
            <a:off x="6831825" y="4052900"/>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397" name="Google Shape;1397;p111"/>
          <p:cNvSpPr txBox="1"/>
          <p:nvPr/>
        </p:nvSpPr>
        <p:spPr>
          <a:xfrm>
            <a:off x="5757300" y="4145275"/>
            <a:ext cx="1074600" cy="54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2 Standard Deviations </a:t>
            </a:r>
            <a:endParaRPr>
              <a:latin typeface="Roboto"/>
              <a:ea typeface="Roboto"/>
              <a:cs typeface="Roboto"/>
              <a:sym typeface="Roboto"/>
            </a:endParaRPr>
          </a:p>
        </p:txBody>
      </p:sp>
      <p:sp>
        <p:nvSpPr>
          <p:cNvPr id="1398" name="Google Shape;1398;p111"/>
          <p:cNvSpPr txBox="1"/>
          <p:nvPr/>
        </p:nvSpPr>
        <p:spPr>
          <a:xfrm>
            <a:off x="828088" y="1533575"/>
            <a:ext cx="7482900" cy="6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Mean</a:t>
            </a:r>
            <a:endParaRPr sz="2400">
              <a:latin typeface="Roboto"/>
              <a:ea typeface="Roboto"/>
              <a:cs typeface="Roboto"/>
              <a:sym typeface="Roboto"/>
            </a:endParaRPr>
          </a:p>
        </p:txBody>
      </p:sp>
      <p:sp>
        <p:nvSpPr>
          <p:cNvPr id="1399" name="Google Shape;1399;p111"/>
          <p:cNvSpPr/>
          <p:nvPr/>
        </p:nvSpPr>
        <p:spPr>
          <a:xfrm>
            <a:off x="473875" y="3964775"/>
            <a:ext cx="117900" cy="8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0" name="Google Shape;1400;p111"/>
          <p:cNvCxnSpPr/>
          <p:nvPr/>
        </p:nvCxnSpPr>
        <p:spPr>
          <a:xfrm rot="10800000">
            <a:off x="603800" y="1570738"/>
            <a:ext cx="0" cy="2446200"/>
          </a:xfrm>
          <a:prstGeom prst="straightConnector1">
            <a:avLst/>
          </a:prstGeom>
          <a:noFill/>
          <a:ln cap="flat" cmpd="sng" w="38100">
            <a:solidFill>
              <a:srgbClr val="000000"/>
            </a:solidFill>
            <a:prstDash val="solid"/>
            <a:round/>
            <a:headEnd len="med" w="med" type="none"/>
            <a:tailEnd len="med" w="med" type="none"/>
          </a:ln>
        </p:spPr>
      </p:cxnSp>
      <p:cxnSp>
        <p:nvCxnSpPr>
          <p:cNvPr id="1401" name="Google Shape;1401;p111"/>
          <p:cNvCxnSpPr/>
          <p:nvPr/>
        </p:nvCxnSpPr>
        <p:spPr>
          <a:xfrm>
            <a:off x="591900" y="4001025"/>
            <a:ext cx="7960200" cy="0"/>
          </a:xfrm>
          <a:prstGeom prst="straightConnector1">
            <a:avLst/>
          </a:prstGeom>
          <a:noFill/>
          <a:ln cap="flat" cmpd="sng" w="38100">
            <a:solidFill>
              <a:srgbClr val="000000"/>
            </a:solidFill>
            <a:prstDash val="solid"/>
            <a:round/>
            <a:headEnd len="med" w="med" type="none"/>
            <a:tailEnd len="med" w="med" type="none"/>
          </a:ln>
        </p:spPr>
      </p:cxnSp>
      <p:sp>
        <p:nvSpPr>
          <p:cNvPr id="1402" name="Google Shape;1402;p111"/>
          <p:cNvSpPr txBox="1"/>
          <p:nvPr/>
        </p:nvSpPr>
        <p:spPr>
          <a:xfrm>
            <a:off x="7255313" y="2524034"/>
            <a:ext cx="1143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latin typeface="Roboto"/>
                <a:ea typeface="Roboto"/>
                <a:cs typeface="Roboto"/>
                <a:sym typeface="Roboto"/>
              </a:rPr>
              <a:t>Outlier</a:t>
            </a:r>
            <a:endParaRPr b="1">
              <a:highlight>
                <a:srgbClr val="FFFF00"/>
              </a:highlight>
              <a:latin typeface="Roboto"/>
              <a:ea typeface="Roboto"/>
              <a:cs typeface="Roboto"/>
              <a:sym typeface="Roboto"/>
            </a:endParaRPr>
          </a:p>
        </p:txBody>
      </p:sp>
      <p:cxnSp>
        <p:nvCxnSpPr>
          <p:cNvPr id="1403" name="Google Shape;1403;p111"/>
          <p:cNvCxnSpPr/>
          <p:nvPr/>
        </p:nvCxnSpPr>
        <p:spPr>
          <a:xfrm>
            <a:off x="7255325" y="2676425"/>
            <a:ext cx="0" cy="1172400"/>
          </a:xfrm>
          <a:prstGeom prst="straightConnector1">
            <a:avLst/>
          </a:prstGeom>
          <a:noFill/>
          <a:ln cap="flat" cmpd="sng" w="19050">
            <a:solidFill>
              <a:srgbClr val="000000"/>
            </a:solidFill>
            <a:prstDash val="solid"/>
            <a:round/>
            <a:headEnd len="med" w="med" type="none"/>
            <a:tailEnd len="med" w="med" type="triangle"/>
          </a:ln>
        </p:spPr>
      </p:cxnSp>
      <p:sp>
        <p:nvSpPr>
          <p:cNvPr id="1404" name="Google Shape;1404;p111"/>
          <p:cNvSpPr/>
          <p:nvPr/>
        </p:nvSpPr>
        <p:spPr>
          <a:xfrm>
            <a:off x="7174025" y="3883175"/>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1"/>
          <p:cNvSpPr txBox="1"/>
          <p:nvPr/>
        </p:nvSpPr>
        <p:spPr>
          <a:xfrm>
            <a:off x="1152549" y="2526800"/>
            <a:ext cx="1074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latin typeface="Roboto"/>
                <a:ea typeface="Roboto"/>
                <a:cs typeface="Roboto"/>
                <a:sym typeface="Roboto"/>
              </a:rPr>
              <a:t>Outlier</a:t>
            </a:r>
            <a:endParaRPr b="1">
              <a:highlight>
                <a:srgbClr val="FFFF00"/>
              </a:highlight>
              <a:latin typeface="Roboto"/>
              <a:ea typeface="Roboto"/>
              <a:cs typeface="Roboto"/>
              <a:sym typeface="Roboto"/>
            </a:endParaRPr>
          </a:p>
        </p:txBody>
      </p:sp>
      <p:cxnSp>
        <p:nvCxnSpPr>
          <p:cNvPr id="1406" name="Google Shape;1406;p111"/>
          <p:cNvCxnSpPr/>
          <p:nvPr/>
        </p:nvCxnSpPr>
        <p:spPr>
          <a:xfrm>
            <a:off x="1845125" y="2699725"/>
            <a:ext cx="0" cy="1172400"/>
          </a:xfrm>
          <a:prstGeom prst="straightConnector1">
            <a:avLst/>
          </a:prstGeom>
          <a:noFill/>
          <a:ln cap="flat" cmpd="sng" w="19050">
            <a:solidFill>
              <a:srgbClr val="000000"/>
            </a:solidFill>
            <a:prstDash val="solid"/>
            <a:round/>
            <a:headEnd len="med" w="med" type="none"/>
            <a:tailEnd len="med" w="med" type="triangle"/>
          </a:ln>
        </p:spPr>
      </p:cxnSp>
      <p:sp>
        <p:nvSpPr>
          <p:cNvPr id="1407" name="Google Shape;1407;p111"/>
          <p:cNvSpPr/>
          <p:nvPr/>
        </p:nvSpPr>
        <p:spPr>
          <a:xfrm>
            <a:off x="1763825" y="3906475"/>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1"/>
          <p:cNvSpPr/>
          <p:nvPr/>
        </p:nvSpPr>
        <p:spPr>
          <a:xfrm>
            <a:off x="41260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1"/>
          <p:cNvSpPr/>
          <p:nvPr/>
        </p:nvSpPr>
        <p:spPr>
          <a:xfrm>
            <a:off x="47356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1"/>
          <p:cNvSpPr/>
          <p:nvPr/>
        </p:nvSpPr>
        <p:spPr>
          <a:xfrm>
            <a:off x="38212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1"/>
          <p:cNvSpPr/>
          <p:nvPr/>
        </p:nvSpPr>
        <p:spPr>
          <a:xfrm>
            <a:off x="5040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1"/>
          <p:cNvSpPr/>
          <p:nvPr/>
        </p:nvSpPr>
        <p:spPr>
          <a:xfrm>
            <a:off x="3516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1"/>
          <p:cNvSpPr/>
          <p:nvPr/>
        </p:nvSpPr>
        <p:spPr>
          <a:xfrm>
            <a:off x="43546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1"/>
          <p:cNvSpPr/>
          <p:nvPr/>
        </p:nvSpPr>
        <p:spPr>
          <a:xfrm>
            <a:off x="53452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1"/>
          <p:cNvSpPr/>
          <p:nvPr/>
        </p:nvSpPr>
        <p:spPr>
          <a:xfrm>
            <a:off x="61072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1"/>
          <p:cNvSpPr/>
          <p:nvPr/>
        </p:nvSpPr>
        <p:spPr>
          <a:xfrm>
            <a:off x="5802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1"/>
          <p:cNvSpPr/>
          <p:nvPr/>
        </p:nvSpPr>
        <p:spPr>
          <a:xfrm>
            <a:off x="3135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1"/>
          <p:cNvSpPr/>
          <p:nvPr/>
        </p:nvSpPr>
        <p:spPr>
          <a:xfrm>
            <a:off x="51928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1"/>
          <p:cNvSpPr/>
          <p:nvPr/>
        </p:nvSpPr>
        <p:spPr>
          <a:xfrm>
            <a:off x="37450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11"/>
          <p:cNvSpPr/>
          <p:nvPr/>
        </p:nvSpPr>
        <p:spPr>
          <a:xfrm>
            <a:off x="28306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1" name="Google Shape;1421;p111"/>
          <p:cNvCxnSpPr/>
          <p:nvPr/>
        </p:nvCxnSpPr>
        <p:spPr>
          <a:xfrm>
            <a:off x="3383280" y="4053840"/>
            <a:ext cx="0" cy="616500"/>
          </a:xfrm>
          <a:prstGeom prst="straightConnector1">
            <a:avLst/>
          </a:prstGeom>
          <a:noFill/>
          <a:ln cap="flat" cmpd="sng" w="19050">
            <a:solidFill>
              <a:srgbClr val="000000"/>
            </a:solidFill>
            <a:prstDash val="solid"/>
            <a:round/>
            <a:headEnd len="med" w="med" type="triangle"/>
            <a:tailEnd len="med" w="med" type="none"/>
          </a:ln>
        </p:spPr>
      </p:cxnSp>
      <p:cxnSp>
        <p:nvCxnSpPr>
          <p:cNvPr id="1422" name="Google Shape;1422;p111"/>
          <p:cNvCxnSpPr/>
          <p:nvPr/>
        </p:nvCxnSpPr>
        <p:spPr>
          <a:xfrm>
            <a:off x="2207743" y="4053840"/>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423" name="Google Shape;1423;p111"/>
          <p:cNvSpPr txBox="1"/>
          <p:nvPr/>
        </p:nvSpPr>
        <p:spPr>
          <a:xfrm>
            <a:off x="1086200" y="4142232"/>
            <a:ext cx="1074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 Standard Deviations</a:t>
            </a:r>
            <a:endParaRPr>
              <a:latin typeface="Roboto"/>
              <a:ea typeface="Roboto"/>
              <a:cs typeface="Roboto"/>
              <a:sym typeface="Roboto"/>
            </a:endParaRPr>
          </a:p>
        </p:txBody>
      </p:sp>
      <p:cxnSp>
        <p:nvCxnSpPr>
          <p:cNvPr id="1424" name="Google Shape;1424;p111"/>
          <p:cNvCxnSpPr/>
          <p:nvPr/>
        </p:nvCxnSpPr>
        <p:spPr>
          <a:xfrm>
            <a:off x="1107943" y="4050792"/>
            <a:ext cx="0" cy="616500"/>
          </a:xfrm>
          <a:prstGeom prst="straightConnector1">
            <a:avLst/>
          </a:prstGeom>
          <a:noFill/>
          <a:ln cap="flat" cmpd="sng" w="19050">
            <a:solidFill>
              <a:srgbClr val="000000"/>
            </a:solidFill>
            <a:prstDash val="solid"/>
            <a:round/>
            <a:headEnd len="med" w="med" type="triangle"/>
            <a:tailEnd len="med" w="med" type="none"/>
          </a:ln>
        </p:spPr>
      </p:cxnSp>
      <p:cxnSp>
        <p:nvCxnSpPr>
          <p:cNvPr id="1425" name="Google Shape;1425;p111"/>
          <p:cNvCxnSpPr/>
          <p:nvPr/>
        </p:nvCxnSpPr>
        <p:spPr>
          <a:xfrm>
            <a:off x="8019950" y="4050792"/>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426" name="Google Shape;1426;p111"/>
          <p:cNvSpPr txBox="1"/>
          <p:nvPr/>
        </p:nvSpPr>
        <p:spPr>
          <a:xfrm>
            <a:off x="6876125" y="4142225"/>
            <a:ext cx="1143900" cy="54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3 Standard Deviations </a:t>
            </a:r>
            <a:endParaRPr>
              <a:latin typeface="Roboto"/>
              <a:ea typeface="Roboto"/>
              <a:cs typeface="Roboto"/>
              <a:sym typeface="Roboto"/>
            </a:endParaRPr>
          </a:p>
        </p:txBody>
      </p:sp>
      <p:cxnSp>
        <p:nvCxnSpPr>
          <p:cNvPr id="1427" name="Google Shape;1427;p111"/>
          <p:cNvCxnSpPr/>
          <p:nvPr/>
        </p:nvCxnSpPr>
        <p:spPr>
          <a:xfrm rot="10800000">
            <a:off x="1107950" y="3529584"/>
            <a:ext cx="0" cy="449400"/>
          </a:xfrm>
          <a:prstGeom prst="straightConnector1">
            <a:avLst/>
          </a:prstGeom>
          <a:noFill/>
          <a:ln cap="flat" cmpd="sng" w="38100">
            <a:solidFill>
              <a:srgbClr val="FFFFFF"/>
            </a:solidFill>
            <a:prstDash val="solid"/>
            <a:round/>
            <a:headEnd len="med" w="med" type="none"/>
            <a:tailEnd len="med" w="med" type="none"/>
          </a:ln>
        </p:spPr>
      </p:cxnSp>
      <p:cxnSp>
        <p:nvCxnSpPr>
          <p:cNvPr id="1428" name="Google Shape;1428;p111"/>
          <p:cNvCxnSpPr/>
          <p:nvPr/>
        </p:nvCxnSpPr>
        <p:spPr>
          <a:xfrm rot="10800000">
            <a:off x="8019938" y="3529584"/>
            <a:ext cx="0" cy="44940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Qualitatively </a:t>
            </a:r>
            <a:endParaRPr/>
          </a:p>
        </p:txBody>
      </p:sp>
      <p:sp>
        <p:nvSpPr>
          <p:cNvPr id="1434" name="Google Shape;1434;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435" name="Google Shape;1435;p112"/>
          <p:cNvGraphicFramePr/>
          <p:nvPr/>
        </p:nvGraphicFramePr>
        <p:xfrm>
          <a:off x="4289100" y="1499125"/>
          <a:ext cx="3000000" cy="3000000"/>
        </p:xfrm>
        <a:graphic>
          <a:graphicData uri="http://schemas.openxmlformats.org/drawingml/2006/table">
            <a:tbl>
              <a:tblPr>
                <a:noFill/>
                <a:tableStyleId>{30933F29-4249-47BA-A5E9-CFB5BCF02D12}</a:tableStyleId>
              </a:tblPr>
              <a:tblGrid>
                <a:gridCol w="2270250"/>
                <a:gridCol w="2270250"/>
              </a:tblGrid>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1436" name="Google Shape;1436;p112"/>
          <p:cNvCxnSpPr/>
          <p:nvPr/>
        </p:nvCxnSpPr>
        <p:spPr>
          <a:xfrm rot="10800000">
            <a:off x="6331800" y="2220750"/>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1437" name="Google Shape;1437;p112"/>
          <p:cNvCxnSpPr/>
          <p:nvPr/>
        </p:nvCxnSpPr>
        <p:spPr>
          <a:xfrm>
            <a:off x="6559350" y="2224100"/>
            <a:ext cx="0" cy="1039500"/>
          </a:xfrm>
          <a:prstGeom prst="straightConnector1">
            <a:avLst/>
          </a:prstGeom>
          <a:noFill/>
          <a:ln cap="flat" cmpd="sng" w="19050">
            <a:solidFill>
              <a:srgbClr val="000000"/>
            </a:solidFill>
            <a:prstDash val="solid"/>
            <a:round/>
            <a:headEnd len="med" w="med" type="none"/>
            <a:tailEnd len="med" w="med" type="none"/>
          </a:ln>
        </p:spPr>
      </p:cxnSp>
      <p:sp>
        <p:nvSpPr>
          <p:cNvPr id="1438" name="Google Shape;1438;p112"/>
          <p:cNvSpPr/>
          <p:nvPr/>
        </p:nvSpPr>
        <p:spPr>
          <a:xfrm>
            <a:off x="6192900" y="2720113"/>
            <a:ext cx="732900" cy="36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12"/>
          <p:cNvCxnSpPr/>
          <p:nvPr/>
        </p:nvCxnSpPr>
        <p:spPr>
          <a:xfrm rot="10800000">
            <a:off x="6331800" y="3263525"/>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1440" name="Google Shape;1440;p112"/>
          <p:cNvCxnSpPr/>
          <p:nvPr/>
        </p:nvCxnSpPr>
        <p:spPr>
          <a:xfrm rot="10800000">
            <a:off x="6195900" y="2773175"/>
            <a:ext cx="726900" cy="0"/>
          </a:xfrm>
          <a:prstGeom prst="straightConnector1">
            <a:avLst/>
          </a:prstGeom>
          <a:noFill/>
          <a:ln cap="flat" cmpd="sng" w="19050">
            <a:solidFill>
              <a:srgbClr val="FFAB40"/>
            </a:solidFill>
            <a:prstDash val="solid"/>
            <a:round/>
            <a:headEnd len="med" w="med" type="none"/>
            <a:tailEnd len="med" w="med" type="none"/>
          </a:ln>
        </p:spPr>
      </p:cxnSp>
      <p:sp>
        <p:nvSpPr>
          <p:cNvPr id="1441" name="Google Shape;1441;p112"/>
          <p:cNvSpPr/>
          <p:nvPr/>
        </p:nvSpPr>
        <p:spPr>
          <a:xfrm>
            <a:off x="6498300" y="2828950"/>
            <a:ext cx="122100" cy="105600"/>
          </a:xfrm>
          <a:prstGeom prst="triangl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2"/>
          <p:cNvSpPr/>
          <p:nvPr/>
        </p:nvSpPr>
        <p:spPr>
          <a:xfrm>
            <a:off x="6498300" y="1609488"/>
            <a:ext cx="122100" cy="122100"/>
          </a:xfrm>
          <a:prstGeom prst="ellipse">
            <a:avLst/>
          </a:prstGeom>
          <a:solidFill>
            <a:srgbClr val="00D6CB"/>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12"/>
          <p:cNvSpPr/>
          <p:nvPr/>
        </p:nvSpPr>
        <p:spPr>
          <a:xfrm>
            <a:off x="6498300" y="4276488"/>
            <a:ext cx="122100" cy="122100"/>
          </a:xfrm>
          <a:prstGeom prst="ellipse">
            <a:avLst/>
          </a:prstGeom>
          <a:solidFill>
            <a:srgbClr val="00D6CB"/>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2"/>
          <p:cNvSpPr txBox="1"/>
          <p:nvPr/>
        </p:nvSpPr>
        <p:spPr>
          <a:xfrm>
            <a:off x="3546300" y="1282350"/>
            <a:ext cx="634200" cy="28380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1445" name="Google Shape;1445;p112"/>
          <p:cNvCxnSpPr/>
          <p:nvPr/>
        </p:nvCxnSpPr>
        <p:spPr>
          <a:xfrm rot="10800000">
            <a:off x="4180500" y="14991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6" name="Google Shape;1446;p112"/>
          <p:cNvCxnSpPr/>
          <p:nvPr/>
        </p:nvCxnSpPr>
        <p:spPr>
          <a:xfrm rot="10800000">
            <a:off x="4180500" y="210610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7" name="Google Shape;1447;p112"/>
          <p:cNvCxnSpPr/>
          <p:nvPr/>
        </p:nvCxnSpPr>
        <p:spPr>
          <a:xfrm rot="10800000">
            <a:off x="4180500" y="271307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8" name="Google Shape;1448;p112"/>
          <p:cNvCxnSpPr/>
          <p:nvPr/>
        </p:nvCxnSpPr>
        <p:spPr>
          <a:xfrm rot="10800000">
            <a:off x="4180500" y="332005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9" name="Google Shape;1449;p112"/>
          <p:cNvCxnSpPr/>
          <p:nvPr/>
        </p:nvCxnSpPr>
        <p:spPr>
          <a:xfrm rot="10800000">
            <a:off x="4180500" y="39270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50" name="Google Shape;1450;p112"/>
          <p:cNvCxnSpPr/>
          <p:nvPr/>
        </p:nvCxnSpPr>
        <p:spPr>
          <a:xfrm rot="-5400000">
            <a:off x="6505050" y="4588300"/>
            <a:ext cx="108600" cy="0"/>
          </a:xfrm>
          <a:prstGeom prst="straightConnector1">
            <a:avLst/>
          </a:prstGeom>
          <a:noFill/>
          <a:ln cap="flat" cmpd="sng" w="9525">
            <a:solidFill>
              <a:srgbClr val="000000"/>
            </a:solidFill>
            <a:prstDash val="solid"/>
            <a:round/>
            <a:headEnd len="med" w="med" type="none"/>
            <a:tailEnd len="med" w="med" type="none"/>
          </a:ln>
        </p:spPr>
      </p:cxnSp>
      <p:sp>
        <p:nvSpPr>
          <p:cNvPr id="1451" name="Google Shape;1451;p112"/>
          <p:cNvSpPr txBox="1"/>
          <p:nvPr/>
        </p:nvSpPr>
        <p:spPr>
          <a:xfrm>
            <a:off x="6062400" y="4535725"/>
            <a:ext cx="634200" cy="2268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1452" name="Google Shape;1452;p112"/>
          <p:cNvCxnSpPr>
            <a:stCxn id="1443" idx="1"/>
            <a:endCxn id="1453" idx="2"/>
          </p:cNvCxnSpPr>
          <p:nvPr/>
        </p:nvCxnSpPr>
        <p:spPr>
          <a:xfrm rot="10800000">
            <a:off x="3123481" y="3125269"/>
            <a:ext cx="3392700" cy="1169100"/>
          </a:xfrm>
          <a:prstGeom prst="straightConnector1">
            <a:avLst/>
          </a:prstGeom>
          <a:noFill/>
          <a:ln cap="flat" cmpd="sng" w="9525">
            <a:solidFill>
              <a:srgbClr val="000000"/>
            </a:solidFill>
            <a:prstDash val="solid"/>
            <a:round/>
            <a:headEnd len="med" w="med" type="stealth"/>
            <a:tailEnd len="med" w="med" type="none"/>
          </a:ln>
        </p:spPr>
      </p:cxnSp>
      <p:cxnSp>
        <p:nvCxnSpPr>
          <p:cNvPr id="1454" name="Google Shape;1454;p112"/>
          <p:cNvCxnSpPr>
            <a:stCxn id="1442" idx="2"/>
            <a:endCxn id="1453" idx="0"/>
          </p:cNvCxnSpPr>
          <p:nvPr/>
        </p:nvCxnSpPr>
        <p:spPr>
          <a:xfrm flipH="1">
            <a:off x="3123600" y="1670538"/>
            <a:ext cx="3374700" cy="1122600"/>
          </a:xfrm>
          <a:prstGeom prst="straightConnector1">
            <a:avLst/>
          </a:prstGeom>
          <a:noFill/>
          <a:ln cap="flat" cmpd="sng" w="9525">
            <a:solidFill>
              <a:srgbClr val="000000"/>
            </a:solidFill>
            <a:prstDash val="solid"/>
            <a:round/>
            <a:headEnd len="med" w="med" type="stealth"/>
            <a:tailEnd len="med" w="med" type="none"/>
          </a:ln>
        </p:spPr>
      </p:cxnSp>
      <p:sp>
        <p:nvSpPr>
          <p:cNvPr id="1453" name="Google Shape;1453;p112"/>
          <p:cNvSpPr/>
          <p:nvPr/>
        </p:nvSpPr>
        <p:spPr>
          <a:xfrm>
            <a:off x="2700900" y="2793100"/>
            <a:ext cx="845400" cy="332100"/>
          </a:xfrm>
          <a:prstGeom prst="roundRect">
            <a:avLst>
              <a:gd fmla="val 16667" name="adj"/>
            </a:avLst>
          </a:prstGeom>
          <a:solidFill>
            <a:srgbClr val="00D6CB"/>
          </a:solidFill>
          <a:ln cap="flat" cmpd="sng" w="9525">
            <a:solidFill>
              <a:srgbClr val="1155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Outlier</a:t>
            </a:r>
            <a:endParaRPr b="1" sz="1200">
              <a:latin typeface="Roboto"/>
              <a:ea typeface="Roboto"/>
              <a:cs typeface="Roboto"/>
              <a:sym typeface="Roboto"/>
            </a:endParaRPr>
          </a:p>
        </p:txBody>
      </p:sp>
      <p:cxnSp>
        <p:nvCxnSpPr>
          <p:cNvPr id="1455" name="Google Shape;1455;p112"/>
          <p:cNvCxnSpPr/>
          <p:nvPr/>
        </p:nvCxnSpPr>
        <p:spPr>
          <a:xfrm>
            <a:off x="6948500" y="2773175"/>
            <a:ext cx="942900" cy="0"/>
          </a:xfrm>
          <a:prstGeom prst="straightConnector1">
            <a:avLst/>
          </a:prstGeom>
          <a:noFill/>
          <a:ln cap="flat" cmpd="sng" w="9525">
            <a:solidFill>
              <a:srgbClr val="000000"/>
            </a:solidFill>
            <a:prstDash val="solid"/>
            <a:round/>
            <a:headEnd len="med" w="med" type="stealth"/>
            <a:tailEnd len="med" w="med" type="none"/>
          </a:ln>
        </p:spPr>
      </p:cxnSp>
      <p:sp>
        <p:nvSpPr>
          <p:cNvPr id="1456" name="Google Shape;1456;p112"/>
          <p:cNvSpPr/>
          <p:nvPr/>
        </p:nvSpPr>
        <p:spPr>
          <a:xfrm>
            <a:off x="7451925" y="2607125"/>
            <a:ext cx="726900" cy="332100"/>
          </a:xfrm>
          <a:prstGeom prst="roundRect">
            <a:avLst>
              <a:gd fmla="val 16667" name="adj"/>
            </a:avLst>
          </a:prstGeom>
          <a:solidFill>
            <a:srgbClr val="FF992D"/>
          </a:solidFill>
          <a:ln cap="flat" cmpd="sng" w="952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Median</a:t>
            </a:r>
            <a:endParaRPr b="1" sz="1200">
              <a:latin typeface="Roboto"/>
              <a:ea typeface="Roboto"/>
              <a:cs typeface="Roboto"/>
              <a:sym typeface="Roboto"/>
            </a:endParaRPr>
          </a:p>
        </p:txBody>
      </p:sp>
      <p:cxnSp>
        <p:nvCxnSpPr>
          <p:cNvPr id="1457" name="Google Shape;1457;p112"/>
          <p:cNvCxnSpPr>
            <a:stCxn id="1441" idx="5"/>
          </p:cNvCxnSpPr>
          <p:nvPr/>
        </p:nvCxnSpPr>
        <p:spPr>
          <a:xfrm>
            <a:off x="6589875" y="2881750"/>
            <a:ext cx="897900" cy="430800"/>
          </a:xfrm>
          <a:prstGeom prst="straightConnector1">
            <a:avLst/>
          </a:prstGeom>
          <a:noFill/>
          <a:ln cap="flat" cmpd="sng" w="9525">
            <a:solidFill>
              <a:srgbClr val="000000"/>
            </a:solidFill>
            <a:prstDash val="solid"/>
            <a:round/>
            <a:headEnd len="med" w="med" type="stealth"/>
            <a:tailEnd len="med" w="med" type="none"/>
          </a:ln>
        </p:spPr>
      </p:cxnSp>
      <p:sp>
        <p:nvSpPr>
          <p:cNvPr id="1458" name="Google Shape;1458;p112"/>
          <p:cNvSpPr/>
          <p:nvPr/>
        </p:nvSpPr>
        <p:spPr>
          <a:xfrm>
            <a:off x="7451925" y="3154000"/>
            <a:ext cx="732900" cy="332100"/>
          </a:xfrm>
          <a:prstGeom prst="roundRect">
            <a:avLst>
              <a:gd fmla="val 16667" name="adj"/>
            </a:avLst>
          </a:prstGeom>
          <a:solidFill>
            <a:srgbClr val="9EE244"/>
          </a:solidFill>
          <a:ln cap="flat" cmpd="sng" w="952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Mean</a:t>
            </a:r>
            <a:endParaRPr b="1" sz="1200">
              <a:latin typeface="Roboto"/>
              <a:ea typeface="Roboto"/>
              <a:cs typeface="Roboto"/>
              <a:sym typeface="Roboto"/>
            </a:endParaRPr>
          </a:p>
        </p:txBody>
      </p:sp>
      <p:cxnSp>
        <p:nvCxnSpPr>
          <p:cNvPr id="1459" name="Google Shape;1459;p112"/>
          <p:cNvCxnSpPr/>
          <p:nvPr/>
        </p:nvCxnSpPr>
        <p:spPr>
          <a:xfrm>
            <a:off x="6786900" y="3277325"/>
            <a:ext cx="675000" cy="602400"/>
          </a:xfrm>
          <a:prstGeom prst="straightConnector1">
            <a:avLst/>
          </a:prstGeom>
          <a:noFill/>
          <a:ln cap="flat" cmpd="sng" w="9525">
            <a:solidFill>
              <a:srgbClr val="000000"/>
            </a:solidFill>
            <a:prstDash val="solid"/>
            <a:round/>
            <a:headEnd len="med" w="med" type="stealth"/>
            <a:tailEnd len="med" w="med" type="none"/>
          </a:ln>
        </p:spPr>
      </p:cxnSp>
      <p:sp>
        <p:nvSpPr>
          <p:cNvPr id="1460" name="Google Shape;1460;p112"/>
          <p:cNvSpPr/>
          <p:nvPr/>
        </p:nvSpPr>
        <p:spPr>
          <a:xfrm>
            <a:off x="7451925" y="3761875"/>
            <a:ext cx="1232100" cy="332100"/>
          </a:xfrm>
          <a:prstGeom prst="roundRect">
            <a:avLst>
              <a:gd fmla="val 16667" name="adj"/>
            </a:avLst>
          </a:prstGeom>
          <a:solidFill>
            <a:srgbClr val="E51470"/>
          </a:solidFill>
          <a:ln cap="flat" cmpd="sng" w="9525">
            <a:solidFill>
              <a:srgbClr val="A64D7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Lower whisker</a:t>
            </a:r>
            <a:endParaRPr b="1" sz="1200">
              <a:solidFill>
                <a:srgbClr val="FFFFFF"/>
              </a:solidFill>
              <a:latin typeface="Roboto"/>
              <a:ea typeface="Roboto"/>
              <a:cs typeface="Roboto"/>
              <a:sym typeface="Roboto"/>
            </a:endParaRPr>
          </a:p>
        </p:txBody>
      </p:sp>
      <p:sp>
        <p:nvSpPr>
          <p:cNvPr id="1461" name="Google Shape;1461;p112"/>
          <p:cNvSpPr/>
          <p:nvPr/>
        </p:nvSpPr>
        <p:spPr>
          <a:xfrm>
            <a:off x="7462449" y="1931350"/>
            <a:ext cx="1232100" cy="332100"/>
          </a:xfrm>
          <a:prstGeom prst="roundRect">
            <a:avLst>
              <a:gd fmla="val 16667" name="adj"/>
            </a:avLst>
          </a:prstGeom>
          <a:solidFill>
            <a:srgbClr val="E51470"/>
          </a:solidFill>
          <a:ln cap="flat" cmpd="sng" w="9525">
            <a:solidFill>
              <a:srgbClr val="A64D7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Upper whisker</a:t>
            </a:r>
            <a:endParaRPr b="1" sz="1200">
              <a:solidFill>
                <a:srgbClr val="FFFFFF"/>
              </a:solidFill>
              <a:latin typeface="Roboto"/>
              <a:ea typeface="Roboto"/>
              <a:cs typeface="Roboto"/>
              <a:sym typeface="Roboto"/>
            </a:endParaRPr>
          </a:p>
        </p:txBody>
      </p:sp>
      <p:cxnSp>
        <p:nvCxnSpPr>
          <p:cNvPr id="1462" name="Google Shape;1462;p112"/>
          <p:cNvCxnSpPr>
            <a:endCxn id="1461" idx="1"/>
          </p:cNvCxnSpPr>
          <p:nvPr/>
        </p:nvCxnSpPr>
        <p:spPr>
          <a:xfrm flipH="1" rot="10800000">
            <a:off x="6812949" y="2097400"/>
            <a:ext cx="649500" cy="123300"/>
          </a:xfrm>
          <a:prstGeom prst="straightConnector1">
            <a:avLst/>
          </a:prstGeom>
          <a:noFill/>
          <a:ln cap="flat" cmpd="sng" w="9525">
            <a:solidFill>
              <a:srgbClr val="000000"/>
            </a:solidFill>
            <a:prstDash val="solid"/>
            <a:round/>
            <a:headEnd len="med" w="med" type="stealth"/>
            <a:tailEnd len="med" w="med" type="none"/>
          </a:ln>
        </p:spPr>
      </p:cxnSp>
      <p:cxnSp>
        <p:nvCxnSpPr>
          <p:cNvPr id="1463" name="Google Shape;1463;p112"/>
          <p:cNvCxnSpPr/>
          <p:nvPr/>
        </p:nvCxnSpPr>
        <p:spPr>
          <a:xfrm>
            <a:off x="5656425" y="2607113"/>
            <a:ext cx="588600" cy="133500"/>
          </a:xfrm>
          <a:prstGeom prst="straightConnector1">
            <a:avLst/>
          </a:prstGeom>
          <a:noFill/>
          <a:ln cap="flat" cmpd="sng" w="9525">
            <a:solidFill>
              <a:srgbClr val="000000"/>
            </a:solidFill>
            <a:prstDash val="solid"/>
            <a:round/>
            <a:headEnd len="med" w="med" type="none"/>
            <a:tailEnd len="med" w="med" type="stealth"/>
          </a:ln>
        </p:spPr>
      </p:cxnSp>
      <p:sp>
        <p:nvSpPr>
          <p:cNvPr id="1464" name="Google Shape;1464;p112"/>
          <p:cNvSpPr/>
          <p:nvPr/>
        </p:nvSpPr>
        <p:spPr>
          <a:xfrm>
            <a:off x="4699198" y="2535300"/>
            <a:ext cx="1232100" cy="332100"/>
          </a:xfrm>
          <a:prstGeom prst="roundRect">
            <a:avLst>
              <a:gd fmla="val 16667" name="adj"/>
            </a:avLst>
          </a:prstGeom>
          <a:solidFill>
            <a:srgbClr val="1475D4"/>
          </a:solidFill>
          <a:ln cap="flat" cmpd="sng" w="9525">
            <a:solidFill>
              <a:srgbClr val="134F5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Upper quartile</a:t>
            </a:r>
            <a:endParaRPr b="1" sz="1200">
              <a:solidFill>
                <a:srgbClr val="FFFFFF"/>
              </a:solidFill>
              <a:latin typeface="Roboto"/>
              <a:ea typeface="Roboto"/>
              <a:cs typeface="Roboto"/>
              <a:sym typeface="Roboto"/>
            </a:endParaRPr>
          </a:p>
        </p:txBody>
      </p:sp>
      <p:cxnSp>
        <p:nvCxnSpPr>
          <p:cNvPr id="1465" name="Google Shape;1465;p112"/>
          <p:cNvCxnSpPr>
            <a:stCxn id="1466" idx="3"/>
          </p:cNvCxnSpPr>
          <p:nvPr/>
        </p:nvCxnSpPr>
        <p:spPr>
          <a:xfrm flipH="1" rot="10800000">
            <a:off x="5945099" y="3045550"/>
            <a:ext cx="300000" cy="63300"/>
          </a:xfrm>
          <a:prstGeom prst="straightConnector1">
            <a:avLst/>
          </a:prstGeom>
          <a:noFill/>
          <a:ln cap="flat" cmpd="sng" w="9525">
            <a:solidFill>
              <a:srgbClr val="000000"/>
            </a:solidFill>
            <a:prstDash val="solid"/>
            <a:round/>
            <a:headEnd len="med" w="med" type="none"/>
            <a:tailEnd len="med" w="med" type="stealth"/>
          </a:ln>
        </p:spPr>
      </p:cxnSp>
      <p:sp>
        <p:nvSpPr>
          <p:cNvPr id="1466" name="Google Shape;1466;p112"/>
          <p:cNvSpPr/>
          <p:nvPr/>
        </p:nvSpPr>
        <p:spPr>
          <a:xfrm>
            <a:off x="4699199" y="2942800"/>
            <a:ext cx="1245900" cy="332100"/>
          </a:xfrm>
          <a:prstGeom prst="roundRect">
            <a:avLst>
              <a:gd fmla="val 16667" name="adj"/>
            </a:avLst>
          </a:prstGeom>
          <a:solidFill>
            <a:srgbClr val="1475D4"/>
          </a:solidFill>
          <a:ln cap="flat" cmpd="sng" w="9525">
            <a:solidFill>
              <a:srgbClr val="134F5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Lower quartile</a:t>
            </a:r>
            <a:endParaRPr b="1" sz="1200">
              <a:solidFill>
                <a:srgbClr val="FFFFFF"/>
              </a:solidFill>
              <a:latin typeface="Roboto"/>
              <a:ea typeface="Roboto"/>
              <a:cs typeface="Roboto"/>
              <a:sym typeface="Roboto"/>
            </a:endParaRPr>
          </a:p>
        </p:txBody>
      </p:sp>
      <p:sp>
        <p:nvSpPr>
          <p:cNvPr id="1467" name="Google Shape;1467;p11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Use </a:t>
            </a:r>
            <a:r>
              <a:rPr b="1" lang="en" sz="1800">
                <a:highlight>
                  <a:srgbClr val="FFFF00"/>
                </a:highlight>
                <a:latin typeface="Roboto"/>
                <a:ea typeface="Roboto"/>
                <a:cs typeface="Roboto"/>
                <a:sym typeface="Roboto"/>
              </a:rPr>
              <a:t>box-and-whisker plots</a:t>
            </a:r>
            <a:r>
              <a:rPr lang="en" sz="1800">
                <a:latin typeface="Roboto"/>
                <a:ea typeface="Roboto"/>
                <a:cs typeface="Roboto"/>
                <a:sym typeface="Roboto"/>
              </a:rPr>
              <a:t> to visually identify potential outliers.</a:t>
            </a:r>
            <a:endParaRPr sz="1800">
              <a:latin typeface="Roboto"/>
              <a:ea typeface="Roboto"/>
              <a:cs typeface="Roboto"/>
              <a:sym typeface="Roboto"/>
            </a:endParaRPr>
          </a:p>
        </p:txBody>
      </p:sp>
      <p:sp>
        <p:nvSpPr>
          <p:cNvPr id="1468" name="Google Shape;1468;p112"/>
          <p:cNvSpPr/>
          <p:nvPr/>
        </p:nvSpPr>
        <p:spPr>
          <a:xfrm>
            <a:off x="426800" y="1261100"/>
            <a:ext cx="3194700" cy="1136700"/>
          </a:xfrm>
          <a:prstGeom prst="rect">
            <a:avLst/>
          </a:prstGeom>
          <a:solidFill>
            <a:srgbClr val="F3F3F3"/>
          </a:solidFill>
          <a:ln cap="flat" cmpd="sng" w="9525">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rgbClr val="3D85C6"/>
                </a:solidFill>
                <a:latin typeface="Inconsolata"/>
                <a:ea typeface="Inconsolata"/>
                <a:cs typeface="Inconsolata"/>
                <a:sym typeface="Inconsolata"/>
              </a:rPr>
              <a:t># Create box plot</a:t>
            </a:r>
            <a:endParaRPr i="1" sz="1500">
              <a:solidFill>
                <a:srgbClr val="3D85C6"/>
              </a:solidFill>
              <a:latin typeface="Inconsolata"/>
              <a:ea typeface="Inconsolata"/>
              <a:cs typeface="Inconsolata"/>
              <a:sym typeface="Inconsolata"/>
            </a:endParaRPr>
          </a:p>
          <a:p>
            <a:pPr indent="0" lvl="0" marL="0" rtl="0" algn="l">
              <a:spcBef>
                <a:spcPts val="0"/>
              </a:spcBef>
              <a:spcAft>
                <a:spcPts val="0"/>
              </a:spcAft>
              <a:buNone/>
            </a:pPr>
            <a:r>
              <a:rPr lang="en" sz="1500">
                <a:solidFill>
                  <a:srgbClr val="000000"/>
                </a:solidFill>
                <a:latin typeface="Inconsolata"/>
                <a:ea typeface="Inconsolata"/>
                <a:cs typeface="Inconsolata"/>
                <a:sym typeface="Inconsolata"/>
              </a:rPr>
              <a:t>plt</a:t>
            </a:r>
            <a:r>
              <a:rPr lang="en" sz="1500">
                <a:latin typeface="Inconsolata"/>
                <a:ea typeface="Inconsolata"/>
                <a:cs typeface="Inconsolata"/>
                <a:sym typeface="Inconsolata"/>
              </a:rPr>
              <a:t>.boxplot(arr, showmeans=</a:t>
            </a:r>
            <a:r>
              <a:rPr b="1" lang="en" sz="1500">
                <a:solidFill>
                  <a:srgbClr val="6AA84F"/>
                </a:solidFill>
                <a:latin typeface="Inconsolata"/>
                <a:ea typeface="Inconsolata"/>
                <a:cs typeface="Inconsolata"/>
                <a:sym typeface="Inconsolata"/>
              </a:rPr>
              <a:t>True</a:t>
            </a:r>
            <a:endParaRPr b="1" sz="1500">
              <a:solidFill>
                <a:srgbClr val="6AA84F"/>
              </a:solidFill>
              <a:latin typeface="Inconsolata"/>
              <a:ea typeface="Inconsolata"/>
              <a:cs typeface="Inconsolata"/>
              <a:sym typeface="Inconsolata"/>
            </a:endParaRPr>
          </a:p>
          <a:p>
            <a:pPr indent="0" lvl="0" marL="0" rtl="0" algn="l">
              <a:spcBef>
                <a:spcPts val="0"/>
              </a:spcBef>
              <a:spcAft>
                <a:spcPts val="0"/>
              </a:spcAft>
              <a:buNone/>
            </a:pPr>
            <a:r>
              <a:rPr lang="en" sz="1500">
                <a:latin typeface="Inconsolata"/>
                <a:ea typeface="Inconsolata"/>
                <a:cs typeface="Inconsolata"/>
                <a:sym typeface="Inconsolata"/>
              </a:rPr>
              <a:t>plt.grid()</a:t>
            </a:r>
            <a:endParaRPr sz="1500">
              <a:latin typeface="Inconsolata"/>
              <a:ea typeface="Inconsolata"/>
              <a:cs typeface="Inconsolata"/>
              <a:sym typeface="Inconsolata"/>
            </a:endParaRPr>
          </a:p>
          <a:p>
            <a:pPr indent="0" lvl="0" marL="0" rtl="0" algn="l">
              <a:spcBef>
                <a:spcPts val="0"/>
              </a:spcBef>
              <a:spcAft>
                <a:spcPts val="0"/>
              </a:spcAft>
              <a:buClr>
                <a:srgbClr val="000000"/>
              </a:buClr>
              <a:buSzPts val="1100"/>
              <a:buFont typeface="Arial"/>
              <a:buNone/>
            </a:pPr>
            <a:r>
              <a:rPr lang="en" sz="1500">
                <a:solidFill>
                  <a:srgbClr val="000000"/>
                </a:solidFill>
                <a:latin typeface="Inconsolata"/>
                <a:ea typeface="Inconsolata"/>
                <a:cs typeface="Inconsolata"/>
                <a:sym typeface="Inconsolata"/>
              </a:rPr>
              <a:t>plt.show()</a:t>
            </a:r>
            <a:endParaRPr sz="1500">
              <a:latin typeface="Inconsolata"/>
              <a:ea typeface="Inconsolata"/>
              <a:cs typeface="Inconsolata"/>
              <a:sym typeface="Inconsolat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Quantitatively</a:t>
            </a:r>
            <a:endParaRPr/>
          </a:p>
        </p:txBody>
      </p:sp>
      <p:sp>
        <p:nvSpPr>
          <p:cNvPr id="1474" name="Google Shape;1474;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5" name="Google Shape;1475;p113"/>
          <p:cNvSpPr/>
          <p:nvPr/>
        </p:nvSpPr>
        <p:spPr>
          <a:xfrm>
            <a:off x="4289100" y="1506150"/>
            <a:ext cx="4540500" cy="1000500"/>
          </a:xfrm>
          <a:prstGeom prst="rect">
            <a:avLst/>
          </a:prstGeom>
          <a:solidFill>
            <a:srgbClr val="00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13"/>
          <p:cNvSpPr/>
          <p:nvPr/>
        </p:nvSpPr>
        <p:spPr>
          <a:xfrm>
            <a:off x="4289100" y="3518100"/>
            <a:ext cx="4540500" cy="1000500"/>
          </a:xfrm>
          <a:prstGeom prst="rect">
            <a:avLst/>
          </a:prstGeom>
          <a:solidFill>
            <a:srgbClr val="FF00FF">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477" name="Google Shape;1477;p113"/>
          <p:cNvGraphicFramePr/>
          <p:nvPr/>
        </p:nvGraphicFramePr>
        <p:xfrm>
          <a:off x="4289100" y="1481538"/>
          <a:ext cx="3000000" cy="3000000"/>
        </p:xfrm>
        <a:graphic>
          <a:graphicData uri="http://schemas.openxmlformats.org/drawingml/2006/table">
            <a:tbl>
              <a:tblPr>
                <a:noFill/>
                <a:tableStyleId>{30933F29-4249-47BA-A5E9-CFB5BCF02D12}</a:tableStyleId>
              </a:tblPr>
              <a:tblGrid>
                <a:gridCol w="4540500"/>
              </a:tblGrid>
              <a:tr h="10382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19050">
                      <a:solidFill>
                        <a:srgbClr val="FF00FF"/>
                      </a:solidFill>
                      <a:prstDash val="dash"/>
                      <a:round/>
                      <a:headEnd len="sm" w="sm" type="none"/>
                      <a:tailEnd len="sm" w="sm" type="none"/>
                    </a:lnB>
                  </a:tcPr>
                </a:tc>
              </a:tr>
              <a:tr h="998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19050">
                      <a:solidFill>
                        <a:srgbClr val="FF00FF"/>
                      </a:solidFill>
                      <a:prstDash val="dash"/>
                      <a:round/>
                      <a:headEnd len="sm" w="sm" type="none"/>
                      <a:tailEnd len="sm" w="sm" type="none"/>
                    </a:lnT>
                    <a:lnB cap="flat" cmpd="sng" w="19050">
                      <a:solidFill>
                        <a:srgbClr val="FF00FF"/>
                      </a:solidFill>
                      <a:prstDash val="dash"/>
                      <a:round/>
                      <a:headEnd len="sm" w="sm" type="none"/>
                      <a:tailEnd len="sm" w="sm" type="none"/>
                    </a:lnB>
                  </a:tcPr>
                </a:tc>
              </a:tr>
              <a:tr h="998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19050">
                      <a:solidFill>
                        <a:srgbClr val="FF00FF"/>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
        <p:nvSpPr>
          <p:cNvPr id="1478" name="Google Shape;1478;p113"/>
          <p:cNvSpPr txBox="1"/>
          <p:nvPr/>
        </p:nvSpPr>
        <p:spPr>
          <a:xfrm>
            <a:off x="0" y="675975"/>
            <a:ext cx="8694600" cy="430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Determine the outlier boundaries in a dataset by using the </a:t>
            </a:r>
            <a:r>
              <a:rPr b="1" lang="en" sz="1800">
                <a:highlight>
                  <a:srgbClr val="FFFF00"/>
                </a:highlight>
                <a:latin typeface="Roboto"/>
                <a:ea typeface="Roboto"/>
                <a:cs typeface="Roboto"/>
                <a:sym typeface="Roboto"/>
              </a:rPr>
              <a:t>1.5 ⨉ IQR rule</a:t>
            </a:r>
            <a:r>
              <a:rPr lang="en" sz="1800">
                <a:latin typeface="Roboto"/>
                <a:ea typeface="Roboto"/>
                <a:cs typeface="Roboto"/>
                <a:sym typeface="Roboto"/>
              </a:rPr>
              <a:t>.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The IQR is the range between</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the first and the third quartile.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Anything </a:t>
            </a:r>
            <a:r>
              <a:rPr lang="en" sz="1800">
                <a:solidFill>
                  <a:srgbClr val="000000"/>
                </a:solidFill>
                <a:highlight>
                  <a:srgbClr val="FF00FF"/>
                </a:highlight>
                <a:latin typeface="Roboto"/>
                <a:ea typeface="Roboto"/>
                <a:cs typeface="Roboto"/>
                <a:sym typeface="Roboto"/>
              </a:rPr>
              <a:t>less than, or below</a:t>
            </a:r>
            <a:r>
              <a:rPr lang="en" sz="1800">
                <a:solidFill>
                  <a:srgbClr val="000000"/>
                </a:solidFill>
                <a:latin typeface="Roboto"/>
                <a:ea typeface="Roboto"/>
                <a:cs typeface="Roboto"/>
                <a:sym typeface="Roboto"/>
              </a:rPr>
              <a:t>,</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Quartile 1 — (1.5 ⨉ IQR)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might be an outlier.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Anything </a:t>
            </a:r>
            <a:r>
              <a:rPr lang="en" sz="1800">
                <a:solidFill>
                  <a:srgbClr val="000000"/>
                </a:solidFill>
                <a:highlight>
                  <a:srgbClr val="00FFFF"/>
                </a:highlight>
                <a:latin typeface="Roboto"/>
                <a:ea typeface="Roboto"/>
                <a:cs typeface="Roboto"/>
                <a:sym typeface="Roboto"/>
              </a:rPr>
              <a:t>greater than, or above</a:t>
            </a:r>
            <a:r>
              <a:rPr lang="en" sz="1800">
                <a:solidFill>
                  <a:srgbClr val="000000"/>
                </a:solidFill>
                <a:latin typeface="Roboto"/>
                <a:ea typeface="Roboto"/>
                <a:cs typeface="Roboto"/>
                <a:sym typeface="Roboto"/>
              </a:rPr>
              <a:t>,</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Quartile 3 + (1.5 ⨉ IQR)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might be an outlier.</a:t>
            </a:r>
            <a:endParaRPr b="1" sz="1800">
              <a:highlight>
                <a:srgbClr val="FFFF00"/>
              </a:highlight>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cxnSp>
        <p:nvCxnSpPr>
          <p:cNvPr id="1479" name="Google Shape;1479;p113"/>
          <p:cNvCxnSpPr/>
          <p:nvPr/>
        </p:nvCxnSpPr>
        <p:spPr>
          <a:xfrm rot="10800000">
            <a:off x="4180500" y="1499125"/>
            <a:ext cx="108600" cy="0"/>
          </a:xfrm>
          <a:prstGeom prst="straightConnector1">
            <a:avLst/>
          </a:prstGeom>
          <a:noFill/>
          <a:ln cap="flat" cmpd="sng" w="9525">
            <a:solidFill>
              <a:srgbClr val="000000"/>
            </a:solidFill>
            <a:prstDash val="solid"/>
            <a:round/>
            <a:headEnd len="med" w="med" type="none"/>
            <a:tailEnd len="med" w="med" type="none"/>
          </a:ln>
        </p:spPr>
      </p:cxnSp>
      <p:graphicFrame>
        <p:nvGraphicFramePr>
          <p:cNvPr id="1480" name="Google Shape;1480;p113"/>
          <p:cNvGraphicFramePr/>
          <p:nvPr/>
        </p:nvGraphicFramePr>
        <p:xfrm>
          <a:off x="4289100" y="1499125"/>
          <a:ext cx="3000000" cy="3000000"/>
        </p:xfrm>
        <a:graphic>
          <a:graphicData uri="http://schemas.openxmlformats.org/drawingml/2006/table">
            <a:tbl>
              <a:tblPr>
                <a:noFill/>
                <a:tableStyleId>{30933F29-4249-47BA-A5E9-CFB5BCF02D12}</a:tableStyleId>
              </a:tblPr>
              <a:tblGrid>
                <a:gridCol w="2270250"/>
                <a:gridCol w="2270250"/>
              </a:tblGrid>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481" name="Google Shape;1481;p113"/>
          <p:cNvSpPr/>
          <p:nvPr/>
        </p:nvSpPr>
        <p:spPr>
          <a:xfrm>
            <a:off x="6498300" y="4276488"/>
            <a:ext cx="122100" cy="122100"/>
          </a:xfrm>
          <a:prstGeom prst="ellipse">
            <a:avLst/>
          </a:prstGeom>
          <a:solidFill>
            <a:srgbClr val="0097A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3"/>
          <p:cNvSpPr txBox="1"/>
          <p:nvPr/>
        </p:nvSpPr>
        <p:spPr>
          <a:xfrm>
            <a:off x="3546300" y="1282350"/>
            <a:ext cx="634200" cy="28380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1483" name="Google Shape;1483;p113"/>
          <p:cNvCxnSpPr/>
          <p:nvPr/>
        </p:nvCxnSpPr>
        <p:spPr>
          <a:xfrm rot="10800000">
            <a:off x="4180500" y="271307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84" name="Google Shape;1484;p113"/>
          <p:cNvCxnSpPr/>
          <p:nvPr/>
        </p:nvCxnSpPr>
        <p:spPr>
          <a:xfrm rot="10800000">
            <a:off x="4180500" y="332005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85" name="Google Shape;1485;p113"/>
          <p:cNvCxnSpPr/>
          <p:nvPr/>
        </p:nvCxnSpPr>
        <p:spPr>
          <a:xfrm rot="10800000">
            <a:off x="4180500" y="39270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86" name="Google Shape;1486;p113"/>
          <p:cNvCxnSpPr/>
          <p:nvPr/>
        </p:nvCxnSpPr>
        <p:spPr>
          <a:xfrm rot="-5400000">
            <a:off x="6505050" y="4588300"/>
            <a:ext cx="108600" cy="0"/>
          </a:xfrm>
          <a:prstGeom prst="straightConnector1">
            <a:avLst/>
          </a:prstGeom>
          <a:noFill/>
          <a:ln cap="flat" cmpd="sng" w="9525">
            <a:solidFill>
              <a:srgbClr val="000000"/>
            </a:solidFill>
            <a:prstDash val="solid"/>
            <a:round/>
            <a:headEnd len="med" w="med" type="none"/>
            <a:tailEnd len="med" w="med" type="none"/>
          </a:ln>
        </p:spPr>
      </p:cxnSp>
      <p:sp>
        <p:nvSpPr>
          <p:cNvPr id="1487" name="Google Shape;1487;p113"/>
          <p:cNvSpPr txBox="1"/>
          <p:nvPr/>
        </p:nvSpPr>
        <p:spPr>
          <a:xfrm>
            <a:off x="6062400" y="4535725"/>
            <a:ext cx="634200" cy="2268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1488" name="Google Shape;1488;p113"/>
          <p:cNvCxnSpPr/>
          <p:nvPr/>
        </p:nvCxnSpPr>
        <p:spPr>
          <a:xfrm>
            <a:off x="5397150" y="3518100"/>
            <a:ext cx="0" cy="1000500"/>
          </a:xfrm>
          <a:prstGeom prst="straightConnector1">
            <a:avLst/>
          </a:prstGeom>
          <a:noFill/>
          <a:ln cap="flat" cmpd="sng" w="28575">
            <a:solidFill>
              <a:srgbClr val="FF00FF"/>
            </a:solidFill>
            <a:prstDash val="solid"/>
            <a:round/>
            <a:headEnd len="med" w="med" type="none"/>
            <a:tailEnd len="med" w="med" type="stealth"/>
          </a:ln>
        </p:spPr>
      </p:cxnSp>
      <p:grpSp>
        <p:nvGrpSpPr>
          <p:cNvPr id="1489" name="Google Shape;1489;p113"/>
          <p:cNvGrpSpPr/>
          <p:nvPr/>
        </p:nvGrpSpPr>
        <p:grpSpPr>
          <a:xfrm>
            <a:off x="6192900" y="2511459"/>
            <a:ext cx="732900" cy="1000510"/>
            <a:chOff x="6192900" y="2220750"/>
            <a:chExt cx="732900" cy="1042850"/>
          </a:xfrm>
        </p:grpSpPr>
        <p:cxnSp>
          <p:nvCxnSpPr>
            <p:cNvPr id="1490" name="Google Shape;1490;p113"/>
            <p:cNvCxnSpPr/>
            <p:nvPr/>
          </p:nvCxnSpPr>
          <p:spPr>
            <a:xfrm>
              <a:off x="6559350" y="2224100"/>
              <a:ext cx="0" cy="1039500"/>
            </a:xfrm>
            <a:prstGeom prst="straightConnector1">
              <a:avLst/>
            </a:prstGeom>
            <a:noFill/>
            <a:ln cap="flat" cmpd="sng" w="19050">
              <a:solidFill>
                <a:srgbClr val="000000"/>
              </a:solidFill>
              <a:prstDash val="solid"/>
              <a:round/>
              <a:headEnd len="med" w="med" type="none"/>
              <a:tailEnd len="med" w="med" type="none"/>
            </a:ln>
          </p:spPr>
        </p:cxnSp>
        <p:sp>
          <p:nvSpPr>
            <p:cNvPr id="1491" name="Google Shape;1491;p113"/>
            <p:cNvSpPr/>
            <p:nvPr/>
          </p:nvSpPr>
          <p:spPr>
            <a:xfrm>
              <a:off x="6192900" y="2720113"/>
              <a:ext cx="732900" cy="36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2" name="Google Shape;1492;p113"/>
            <p:cNvCxnSpPr/>
            <p:nvPr/>
          </p:nvCxnSpPr>
          <p:spPr>
            <a:xfrm rot="10800000">
              <a:off x="6331800" y="3263525"/>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1493" name="Google Shape;1493;p113"/>
            <p:cNvCxnSpPr/>
            <p:nvPr/>
          </p:nvCxnSpPr>
          <p:spPr>
            <a:xfrm rot="10800000">
              <a:off x="6195900" y="2773175"/>
              <a:ext cx="726900" cy="0"/>
            </a:xfrm>
            <a:prstGeom prst="straightConnector1">
              <a:avLst/>
            </a:prstGeom>
            <a:noFill/>
            <a:ln cap="flat" cmpd="sng" w="19050">
              <a:solidFill>
                <a:srgbClr val="FFAB40"/>
              </a:solidFill>
              <a:prstDash val="solid"/>
              <a:round/>
              <a:headEnd len="med" w="med" type="none"/>
              <a:tailEnd len="med" w="med" type="none"/>
            </a:ln>
          </p:spPr>
        </p:cxnSp>
        <p:sp>
          <p:nvSpPr>
            <p:cNvPr id="1494" name="Google Shape;1494;p113"/>
            <p:cNvSpPr/>
            <p:nvPr/>
          </p:nvSpPr>
          <p:spPr>
            <a:xfrm>
              <a:off x="6498300" y="2828950"/>
              <a:ext cx="122100" cy="105600"/>
            </a:xfrm>
            <a:prstGeom prst="triangl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5" name="Google Shape;1495;p113"/>
            <p:cNvCxnSpPr/>
            <p:nvPr/>
          </p:nvCxnSpPr>
          <p:spPr>
            <a:xfrm rot="10800000">
              <a:off x="6331800" y="2220750"/>
              <a:ext cx="455100" cy="0"/>
            </a:xfrm>
            <a:prstGeom prst="straightConnector1">
              <a:avLst/>
            </a:prstGeom>
            <a:noFill/>
            <a:ln cap="flat" cmpd="sng" w="19050">
              <a:solidFill>
                <a:srgbClr val="000000"/>
              </a:solidFill>
              <a:prstDash val="solid"/>
              <a:round/>
              <a:headEnd len="med" w="med" type="none"/>
              <a:tailEnd len="med" w="med" type="none"/>
            </a:ln>
          </p:spPr>
        </p:cxnSp>
      </p:grpSp>
      <p:cxnSp>
        <p:nvCxnSpPr>
          <p:cNvPr id="1496" name="Google Shape;1496;p113"/>
          <p:cNvCxnSpPr/>
          <p:nvPr/>
        </p:nvCxnSpPr>
        <p:spPr>
          <a:xfrm rot="10800000">
            <a:off x="5397150" y="1481550"/>
            <a:ext cx="0" cy="1000500"/>
          </a:xfrm>
          <a:prstGeom prst="straightConnector1">
            <a:avLst/>
          </a:prstGeom>
          <a:noFill/>
          <a:ln cap="flat" cmpd="sng" w="28575">
            <a:solidFill>
              <a:srgbClr val="45818E"/>
            </a:solidFill>
            <a:prstDash val="solid"/>
            <a:round/>
            <a:headEnd len="med" w="med" type="none"/>
            <a:tailEnd len="med" w="med" type="stealth"/>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14"/>
          <p:cNvSpPr txBox="1"/>
          <p:nvPr>
            <p:ph type="title"/>
          </p:nvPr>
        </p:nvSpPr>
        <p:spPr>
          <a:xfrm>
            <a:off x="1400" y="274875"/>
            <a:ext cx="81498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300"/>
              <a:t>Activity: Cereal Outliers</a:t>
            </a:r>
            <a:endParaRPr sz="3300"/>
          </a:p>
          <a:p>
            <a:pPr indent="0" lvl="0" marL="0" rtl="0" algn="l">
              <a:lnSpc>
                <a:spcPct val="115000"/>
              </a:lnSpc>
              <a:spcBef>
                <a:spcPts val="800"/>
              </a:spcBef>
              <a:spcAft>
                <a:spcPts val="0"/>
              </a:spcAft>
              <a:buClr>
                <a:schemeClr val="dk1"/>
              </a:buClr>
              <a:buSzPts val="1100"/>
              <a:buFont typeface="Arial"/>
              <a:buNone/>
            </a:pPr>
            <a:r>
              <a:rPr lang="en" sz="1800">
                <a:latin typeface="Roboto"/>
                <a:ea typeface="Roboto"/>
                <a:cs typeface="Roboto"/>
                <a:sym typeface="Roboto"/>
              </a:rPr>
              <a:t>In this activity, you will be investigating data from a dataset called 80 Cereals. Your task is to search through the ratings of each product and determine if there are any potential outliers in the dataset.</a:t>
            </a:r>
            <a:endParaRPr sz="1800">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800"/>
              </a:spcAft>
              <a:buNone/>
            </a:pPr>
            <a:r>
              <a:t/>
            </a:r>
            <a:endParaRPr/>
          </a:p>
        </p:txBody>
      </p:sp>
      <p:sp>
        <p:nvSpPr>
          <p:cNvPr id="1502" name="Google Shape;1502;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3" name="Google Shape;1503;p114"/>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Cereal Outliers</a:t>
            </a:r>
            <a:endParaRPr/>
          </a:p>
        </p:txBody>
      </p:sp>
      <p:sp>
        <p:nvSpPr>
          <p:cNvPr id="1509" name="Google Shape;1509;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0" name="Google Shape;1510;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511" name="Google Shape;1511;p115"/>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Open up the activity workbook, and familiarize yourself with the raw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File: </a:t>
            </a:r>
            <a:r>
              <a:rPr lang="en" sz="1200">
                <a:solidFill>
                  <a:srgbClr val="0000FF"/>
                </a:solidFill>
              </a:rPr>
              <a:t>Unsolved/Outliers_Activity_Unsolved.xlsx</a:t>
            </a:r>
            <a:endParaRPr sz="1200">
              <a:solidFill>
                <a:srgbClr val="0000FF"/>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a new worksheet, and name it "Outlier Testing".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 the "Outlier Testing" worksheet, create a summary statistics table of the Antioxidant_content_in_mmol_100g for the following statistics: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Mean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Median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Minimum value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Maximum value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First quartile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Third quartile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Interquartile Range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Using the calculations from the table, determine the lower and upper boundaries of the 1.5*IQR rule.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Determine if there are any products whose Antioxidant_content_in_mmol_100g falls outside of the 1.5*IQR boundaries. List those products and their antioxidant content on the worksheet.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a box plot of the Antioxidant_content_in_mmol_100g for all products.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Note</a:t>
            </a:r>
            <a:r>
              <a:rPr lang="en" sz="1200">
                <a:solidFill>
                  <a:schemeClr val="dk1"/>
                </a:solidFill>
              </a:rPr>
              <a:t>: Be sure to add a title, and label your </a:t>
            </a:r>
            <a:r>
              <a:rPr i="1" lang="en" sz="1200">
                <a:solidFill>
                  <a:schemeClr val="dk1"/>
                </a:solidFill>
              </a:rPr>
              <a:t>y</a:t>
            </a:r>
            <a:r>
              <a:rPr lang="en" sz="1200">
                <a:solidFill>
                  <a:schemeClr val="dk1"/>
                </a:solidFill>
              </a:rPr>
              <a:t>-axis.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22" name="Google Shape;1522;p11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Excel’s Statistics Add-On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Excel is a great foundational tool</a:t>
            </a:r>
            <a:endParaRPr/>
          </a:p>
        </p:txBody>
      </p:sp>
      <p:sp>
        <p:nvSpPr>
          <p:cNvPr id="1528" name="Google Shape;1528;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529" name="Google Shape;1529;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0" name="Google Shape;1530;p11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pic>
        <p:nvPicPr>
          <p:cNvPr id="1531" name="Google Shape;1531;p118"/>
          <p:cNvPicPr preferRelativeResize="0"/>
          <p:nvPr/>
        </p:nvPicPr>
        <p:blipFill rotWithShape="1">
          <a:blip r:embed="rId3">
            <a:alphaModFix/>
          </a:blip>
          <a:srcRect b="0" l="0" r="0" t="0"/>
          <a:stretch/>
        </p:blipFill>
        <p:spPr>
          <a:xfrm>
            <a:off x="1009934" y="903854"/>
            <a:ext cx="7124131" cy="40111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3" name="Google Shape;833;p6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GitHub Is a Hosting Service for S</a:t>
            </a:r>
            <a:r>
              <a:rPr lang="en" sz="2400">
                <a:latin typeface="Roboto Medium"/>
                <a:ea typeface="Roboto Medium"/>
                <a:cs typeface="Roboto Medium"/>
                <a:sym typeface="Roboto Medium"/>
              </a:rPr>
              <a:t>ource</a:t>
            </a:r>
            <a:r>
              <a:rPr lang="en" sz="2400">
                <a:latin typeface="Roboto Medium"/>
                <a:ea typeface="Roboto Medium"/>
                <a:cs typeface="Roboto Medium"/>
                <a:sym typeface="Roboto Medium"/>
              </a:rPr>
              <a:t> Code</a:t>
            </a:r>
            <a:endParaRPr sz="2400">
              <a:latin typeface="Roboto Medium"/>
              <a:ea typeface="Roboto Medium"/>
              <a:cs typeface="Roboto Medium"/>
              <a:sym typeface="Roboto Medium"/>
            </a:endParaRPr>
          </a:p>
        </p:txBody>
      </p:sp>
      <p:sp>
        <p:nvSpPr>
          <p:cNvPr id="834" name="Google Shape;834;p65"/>
          <p:cNvSpPr txBox="1"/>
          <p:nvPr/>
        </p:nvSpPr>
        <p:spPr>
          <a:xfrm>
            <a:off x="100" y="3803725"/>
            <a:ext cx="6748500" cy="9594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GitHub is used by over </a:t>
            </a:r>
            <a:r>
              <a:rPr lang="en">
                <a:latin typeface="Roboto"/>
                <a:ea typeface="Roboto"/>
                <a:cs typeface="Roboto"/>
                <a:sym typeface="Roboto"/>
              </a:rPr>
              <a:t>4</a:t>
            </a:r>
            <a:r>
              <a:rPr lang="en">
                <a:solidFill>
                  <a:srgbClr val="000000"/>
                </a:solidFill>
                <a:latin typeface="Roboto"/>
                <a:ea typeface="Roboto"/>
                <a:cs typeface="Roboto"/>
                <a:sym typeface="Roboto"/>
              </a:rPr>
              <a:t> million </a:t>
            </a:r>
            <a:r>
              <a:rPr lang="en">
                <a:latin typeface="Roboto"/>
                <a:ea typeface="Roboto"/>
                <a:cs typeface="Roboto"/>
                <a:sym typeface="Roboto"/>
              </a:rPr>
              <a:t>organizations</a:t>
            </a:r>
            <a:r>
              <a:rPr lang="en">
                <a:solidFill>
                  <a:srgbClr val="000000"/>
                </a:solidFill>
                <a:latin typeface="Roboto"/>
                <a:ea typeface="Roboto"/>
                <a:cs typeface="Roboto"/>
                <a:sym typeface="Roboto"/>
              </a:rPr>
              <a:t>.</a:t>
            </a:r>
            <a:endParaRPr>
              <a:solidFill>
                <a:srgbClr val="000000"/>
              </a:solidFill>
              <a:latin typeface="Roboto"/>
              <a:ea typeface="Roboto"/>
              <a:cs typeface="Roboto"/>
              <a:sym typeface="Roboto"/>
            </a:endParaRPr>
          </a:p>
          <a:p>
            <a:pPr indent="0" lvl="0" marL="0" rtl="0" algn="l">
              <a:spcBef>
                <a:spcPts val="1000"/>
              </a:spcBef>
              <a:spcAft>
                <a:spcPts val="1000"/>
              </a:spcAft>
              <a:buNone/>
            </a:pPr>
            <a:r>
              <a:rPr b="1" lang="en">
                <a:solidFill>
                  <a:srgbClr val="000000"/>
                </a:solidFill>
                <a:latin typeface="Roboto"/>
                <a:ea typeface="Roboto"/>
                <a:cs typeface="Roboto"/>
                <a:sym typeface="Roboto"/>
              </a:rPr>
              <a:t>Proficiency in Git and GitHub are highly desir</a:t>
            </a:r>
            <a:r>
              <a:rPr b="1" lang="en">
                <a:latin typeface="Roboto"/>
                <a:ea typeface="Roboto"/>
                <a:cs typeface="Roboto"/>
                <a:sym typeface="Roboto"/>
              </a:rPr>
              <a:t>ed</a:t>
            </a:r>
            <a:r>
              <a:rPr b="1" lang="en">
                <a:solidFill>
                  <a:srgbClr val="000000"/>
                </a:solidFill>
                <a:latin typeface="Roboto"/>
                <a:ea typeface="Roboto"/>
                <a:cs typeface="Roboto"/>
                <a:sym typeface="Roboto"/>
              </a:rPr>
              <a:t> </a:t>
            </a:r>
            <a:br>
              <a:rPr b="1" lang="en">
                <a:solidFill>
                  <a:srgbClr val="000000"/>
                </a:solidFill>
                <a:latin typeface="Roboto"/>
                <a:ea typeface="Roboto"/>
                <a:cs typeface="Roboto"/>
                <a:sym typeface="Roboto"/>
              </a:rPr>
            </a:br>
            <a:r>
              <a:rPr b="1" lang="en">
                <a:solidFill>
                  <a:srgbClr val="000000"/>
                </a:solidFill>
                <a:latin typeface="Roboto"/>
                <a:ea typeface="Roboto"/>
                <a:cs typeface="Roboto"/>
                <a:sym typeface="Roboto"/>
              </a:rPr>
              <a:t>skills in many industries.</a:t>
            </a:r>
            <a:endParaRPr>
              <a:latin typeface="Roboto"/>
              <a:ea typeface="Roboto"/>
              <a:cs typeface="Roboto"/>
              <a:sym typeface="Roboto"/>
            </a:endParaRPr>
          </a:p>
        </p:txBody>
      </p:sp>
      <p:pic>
        <p:nvPicPr>
          <p:cNvPr id="835" name="Google Shape;835;p65"/>
          <p:cNvPicPr preferRelativeResize="0"/>
          <p:nvPr/>
        </p:nvPicPr>
        <p:blipFill>
          <a:blip r:embed="rId3">
            <a:alphaModFix/>
          </a:blip>
          <a:stretch>
            <a:fillRect/>
          </a:stretch>
        </p:blipFill>
        <p:spPr>
          <a:xfrm>
            <a:off x="5398605" y="763200"/>
            <a:ext cx="3624145" cy="2444425"/>
          </a:xfrm>
          <a:prstGeom prst="rect">
            <a:avLst/>
          </a:prstGeom>
          <a:noFill/>
          <a:ln>
            <a:noFill/>
          </a:ln>
        </p:spPr>
      </p:pic>
      <p:pic>
        <p:nvPicPr>
          <p:cNvPr id="836" name="Google Shape;836;p65"/>
          <p:cNvPicPr preferRelativeResize="0"/>
          <p:nvPr/>
        </p:nvPicPr>
        <p:blipFill>
          <a:blip r:embed="rId4">
            <a:alphaModFix/>
          </a:blip>
          <a:stretch>
            <a:fillRect/>
          </a:stretch>
        </p:blipFill>
        <p:spPr>
          <a:xfrm>
            <a:off x="6238901" y="3232000"/>
            <a:ext cx="2131411" cy="655425"/>
          </a:xfrm>
          <a:prstGeom prst="rect">
            <a:avLst/>
          </a:prstGeom>
          <a:noFill/>
          <a:ln>
            <a:noFill/>
          </a:ln>
        </p:spPr>
      </p:pic>
      <p:pic>
        <p:nvPicPr>
          <p:cNvPr id="837" name="Google Shape;837;p65"/>
          <p:cNvPicPr preferRelativeResize="0"/>
          <p:nvPr/>
        </p:nvPicPr>
        <p:blipFill rotWithShape="1">
          <a:blip r:embed="rId5">
            <a:alphaModFix/>
          </a:blip>
          <a:srcRect b="0" l="0" r="0" t="0"/>
          <a:stretch/>
        </p:blipFill>
        <p:spPr>
          <a:xfrm>
            <a:off x="6845159" y="1309849"/>
            <a:ext cx="576656" cy="722090"/>
          </a:xfrm>
          <a:prstGeom prst="rect">
            <a:avLst/>
          </a:prstGeom>
          <a:noFill/>
          <a:ln>
            <a:noFill/>
          </a:ln>
        </p:spPr>
      </p:pic>
      <p:pic>
        <p:nvPicPr>
          <p:cNvPr id="838" name="Google Shape;838;p65"/>
          <p:cNvPicPr preferRelativeResize="0"/>
          <p:nvPr/>
        </p:nvPicPr>
        <p:blipFill rotWithShape="1">
          <a:blip r:embed="rId5">
            <a:alphaModFix/>
          </a:blip>
          <a:srcRect b="0" l="0" r="0" t="0"/>
          <a:stretch/>
        </p:blipFill>
        <p:spPr>
          <a:xfrm>
            <a:off x="6845159" y="2164199"/>
            <a:ext cx="576656" cy="722090"/>
          </a:xfrm>
          <a:prstGeom prst="rect">
            <a:avLst/>
          </a:prstGeom>
          <a:noFill/>
          <a:ln>
            <a:noFill/>
          </a:ln>
        </p:spPr>
      </p:pic>
      <p:pic>
        <p:nvPicPr>
          <p:cNvPr id="839" name="Google Shape;839;p65"/>
          <p:cNvPicPr preferRelativeResize="0"/>
          <p:nvPr/>
        </p:nvPicPr>
        <p:blipFill rotWithShape="1">
          <a:blip r:embed="rId5">
            <a:alphaModFix/>
          </a:blip>
          <a:srcRect b="0" l="0" r="0" t="0"/>
          <a:stretch/>
        </p:blipFill>
        <p:spPr>
          <a:xfrm>
            <a:off x="6073759" y="2058299"/>
            <a:ext cx="576656" cy="722090"/>
          </a:xfrm>
          <a:prstGeom prst="rect">
            <a:avLst/>
          </a:prstGeom>
          <a:noFill/>
          <a:ln>
            <a:noFill/>
          </a:ln>
        </p:spPr>
      </p:pic>
      <p:pic>
        <p:nvPicPr>
          <p:cNvPr id="840" name="Google Shape;840;p65"/>
          <p:cNvPicPr preferRelativeResize="0"/>
          <p:nvPr/>
        </p:nvPicPr>
        <p:blipFill rotWithShape="1">
          <a:blip r:embed="rId5">
            <a:alphaModFix/>
          </a:blip>
          <a:srcRect b="0" l="0" r="0" t="0"/>
          <a:stretch/>
        </p:blipFill>
        <p:spPr>
          <a:xfrm>
            <a:off x="7616559" y="2210699"/>
            <a:ext cx="576656" cy="722090"/>
          </a:xfrm>
          <a:prstGeom prst="rect">
            <a:avLst/>
          </a:prstGeom>
          <a:noFill/>
          <a:ln>
            <a:noFill/>
          </a:ln>
        </p:spPr>
      </p:pic>
      <p:sp>
        <p:nvSpPr>
          <p:cNvPr id="841" name="Google Shape;841;p6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GitHub is a web interface for Git.</a:t>
            </a:r>
            <a:endParaRPr sz="1800">
              <a:latin typeface="Roboto"/>
              <a:ea typeface="Roboto"/>
              <a:cs typeface="Roboto"/>
              <a:sym typeface="Roboto"/>
            </a:endParaRPr>
          </a:p>
          <a:p>
            <a:pPr indent="0" lvl="0" marL="0" rtl="0" algn="l">
              <a:spcBef>
                <a:spcPts val="1000"/>
              </a:spcBef>
              <a:spcAft>
                <a:spcPts val="1000"/>
              </a:spcAft>
              <a:buNone/>
            </a:pPr>
            <a:r>
              <a:rPr lang="en" sz="1800">
                <a:latin typeface="Roboto"/>
                <a:ea typeface="Roboto"/>
                <a:cs typeface="Roboto"/>
                <a:sym typeface="Roboto"/>
              </a:rPr>
              <a:t>Git is version control software that can:</a:t>
            </a:r>
            <a:endParaRPr sz="1800">
              <a:latin typeface="Roboto"/>
              <a:ea typeface="Roboto"/>
              <a:cs typeface="Roboto"/>
              <a:sym typeface="Roboto"/>
            </a:endParaRPr>
          </a:p>
        </p:txBody>
      </p:sp>
      <p:pic>
        <p:nvPicPr>
          <p:cNvPr id="842" name="Google Shape;842;p65"/>
          <p:cNvPicPr preferRelativeResize="0"/>
          <p:nvPr/>
        </p:nvPicPr>
        <p:blipFill>
          <a:blip r:embed="rId6">
            <a:alphaModFix/>
          </a:blip>
          <a:stretch>
            <a:fillRect/>
          </a:stretch>
        </p:blipFill>
        <p:spPr>
          <a:xfrm>
            <a:off x="490025" y="3750000"/>
            <a:ext cx="959400" cy="959400"/>
          </a:xfrm>
          <a:prstGeom prst="rect">
            <a:avLst/>
          </a:prstGeom>
          <a:noFill/>
          <a:ln>
            <a:noFill/>
          </a:ln>
        </p:spPr>
      </p:pic>
      <p:sp>
        <p:nvSpPr>
          <p:cNvPr id="843" name="Google Shape;843;p65"/>
          <p:cNvSpPr/>
          <p:nvPr/>
        </p:nvSpPr>
        <p:spPr>
          <a:xfrm>
            <a:off x="1141275" y="1542625"/>
            <a:ext cx="40350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Track source code history</a:t>
            </a:r>
            <a:endParaRPr>
              <a:solidFill>
                <a:srgbClr val="043461"/>
              </a:solidFill>
              <a:latin typeface="Roboto"/>
              <a:ea typeface="Roboto"/>
              <a:cs typeface="Roboto"/>
              <a:sym typeface="Roboto"/>
            </a:endParaRPr>
          </a:p>
        </p:txBody>
      </p:sp>
      <p:grpSp>
        <p:nvGrpSpPr>
          <p:cNvPr id="844" name="Google Shape;844;p65"/>
          <p:cNvGrpSpPr/>
          <p:nvPr/>
        </p:nvGrpSpPr>
        <p:grpSpPr>
          <a:xfrm>
            <a:off x="429795" y="1579554"/>
            <a:ext cx="577822" cy="412443"/>
            <a:chOff x="453224" y="1424000"/>
            <a:chExt cx="510985" cy="364800"/>
          </a:xfrm>
        </p:grpSpPr>
        <p:sp>
          <p:nvSpPr>
            <p:cNvPr id="845" name="Google Shape;845;p6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6" name="Google Shape;846;p6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47" name="Google Shape;847;p65"/>
          <p:cNvSpPr/>
          <p:nvPr/>
        </p:nvSpPr>
        <p:spPr>
          <a:xfrm>
            <a:off x="1141275" y="2152250"/>
            <a:ext cx="4035000" cy="7221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Allow for collaboration on the same code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files across a team or organization</a:t>
            </a:r>
            <a:endParaRPr>
              <a:solidFill>
                <a:srgbClr val="043461"/>
              </a:solidFill>
              <a:latin typeface="Roboto"/>
              <a:ea typeface="Roboto"/>
              <a:cs typeface="Roboto"/>
              <a:sym typeface="Roboto"/>
            </a:endParaRPr>
          </a:p>
        </p:txBody>
      </p:sp>
      <p:grpSp>
        <p:nvGrpSpPr>
          <p:cNvPr id="848" name="Google Shape;848;p65"/>
          <p:cNvGrpSpPr/>
          <p:nvPr/>
        </p:nvGrpSpPr>
        <p:grpSpPr>
          <a:xfrm>
            <a:off x="429795" y="2189166"/>
            <a:ext cx="577822" cy="412443"/>
            <a:chOff x="453224" y="1424000"/>
            <a:chExt cx="510985" cy="364800"/>
          </a:xfrm>
        </p:grpSpPr>
        <p:sp>
          <p:nvSpPr>
            <p:cNvPr id="849" name="Google Shape;849;p6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0" name="Google Shape;850;p6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1" name="Google Shape;851;p65"/>
          <p:cNvSpPr/>
          <p:nvPr/>
        </p:nvSpPr>
        <p:spPr>
          <a:xfrm>
            <a:off x="1141275" y="2959513"/>
            <a:ext cx="40350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Easily update and roll back software versions</a:t>
            </a:r>
            <a:endParaRPr>
              <a:solidFill>
                <a:srgbClr val="043461"/>
              </a:solidFill>
              <a:latin typeface="Roboto"/>
              <a:ea typeface="Roboto"/>
              <a:cs typeface="Roboto"/>
              <a:sym typeface="Roboto"/>
            </a:endParaRPr>
          </a:p>
        </p:txBody>
      </p:sp>
      <p:grpSp>
        <p:nvGrpSpPr>
          <p:cNvPr id="852" name="Google Shape;852;p65"/>
          <p:cNvGrpSpPr/>
          <p:nvPr/>
        </p:nvGrpSpPr>
        <p:grpSpPr>
          <a:xfrm>
            <a:off x="429795" y="2996441"/>
            <a:ext cx="577822" cy="412443"/>
            <a:chOff x="453224" y="1424000"/>
            <a:chExt cx="510985" cy="364800"/>
          </a:xfrm>
        </p:grpSpPr>
        <p:sp>
          <p:nvSpPr>
            <p:cNvPr id="853" name="Google Shape;853;p6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4" name="Google Shape;854;p6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7" name="Google Shape;1537;p119"/>
          <p:cNvSpPr txBox="1"/>
          <p:nvPr>
            <p:ph type="title"/>
          </p:nvPr>
        </p:nvSpPr>
        <p:spPr>
          <a:xfrm>
            <a:off x="25" y="274800"/>
            <a:ext cx="83145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Up to this point we have only covered summary statistics...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3" name="Google Shape;1543;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 Excel can be used for even MORE statistics!</a:t>
            </a:r>
            <a:endParaRPr/>
          </a:p>
        </p:txBody>
      </p:sp>
      <p:sp>
        <p:nvSpPr>
          <p:cNvPr id="1544" name="Google Shape;1544;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Excel Analysis ToolPak contains:</a:t>
            </a:r>
            <a:endParaRPr/>
          </a:p>
        </p:txBody>
      </p:sp>
      <p:sp>
        <p:nvSpPr>
          <p:cNvPr id="1545" name="Google Shape;1545;p120"/>
          <p:cNvSpPr/>
          <p:nvPr/>
        </p:nvSpPr>
        <p:spPr>
          <a:xfrm>
            <a:off x="1357044" y="1224050"/>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T-tests</a:t>
            </a:r>
            <a:endParaRPr sz="1800">
              <a:solidFill>
                <a:srgbClr val="043461"/>
              </a:solidFill>
              <a:latin typeface="Roboto"/>
              <a:ea typeface="Roboto"/>
              <a:cs typeface="Roboto"/>
              <a:sym typeface="Roboto"/>
            </a:endParaRPr>
          </a:p>
        </p:txBody>
      </p:sp>
      <p:sp>
        <p:nvSpPr>
          <p:cNvPr id="1546" name="Google Shape;1546;p120"/>
          <p:cNvSpPr/>
          <p:nvPr/>
        </p:nvSpPr>
        <p:spPr>
          <a:xfrm>
            <a:off x="1352550" y="1926345"/>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Correlation Tests</a:t>
            </a:r>
            <a:endParaRPr sz="1800">
              <a:solidFill>
                <a:srgbClr val="043461"/>
              </a:solidFill>
              <a:latin typeface="Roboto"/>
              <a:ea typeface="Roboto"/>
              <a:cs typeface="Roboto"/>
              <a:sym typeface="Roboto"/>
            </a:endParaRPr>
          </a:p>
        </p:txBody>
      </p:sp>
      <p:sp>
        <p:nvSpPr>
          <p:cNvPr id="1547" name="Google Shape;1547;p120"/>
          <p:cNvSpPr/>
          <p:nvPr/>
        </p:nvSpPr>
        <p:spPr>
          <a:xfrm>
            <a:off x="1352550" y="2616656"/>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Regression Tests</a:t>
            </a:r>
            <a:endParaRPr sz="1800">
              <a:solidFill>
                <a:srgbClr val="043461"/>
              </a:solidFill>
              <a:latin typeface="Roboto"/>
              <a:ea typeface="Roboto"/>
              <a:cs typeface="Roboto"/>
              <a:sym typeface="Roboto"/>
            </a:endParaRPr>
          </a:p>
        </p:txBody>
      </p:sp>
      <p:sp>
        <p:nvSpPr>
          <p:cNvPr id="1548" name="Google Shape;1548;p120"/>
          <p:cNvSpPr/>
          <p:nvPr/>
        </p:nvSpPr>
        <p:spPr>
          <a:xfrm>
            <a:off x="450683" y="12818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49" name="Google Shape;1549;p120"/>
          <p:cNvSpPr/>
          <p:nvPr/>
        </p:nvSpPr>
        <p:spPr>
          <a:xfrm flipH="1" rot="10800000">
            <a:off x="450683" y="15603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50" name="Google Shape;1550;p120"/>
          <p:cNvSpPr/>
          <p:nvPr/>
        </p:nvSpPr>
        <p:spPr>
          <a:xfrm>
            <a:off x="450683" y="19667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51" name="Google Shape;1551;p120"/>
          <p:cNvSpPr/>
          <p:nvPr/>
        </p:nvSpPr>
        <p:spPr>
          <a:xfrm flipH="1" rot="10800000">
            <a:off x="450683" y="22453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52" name="Google Shape;1552;p120"/>
          <p:cNvSpPr/>
          <p:nvPr/>
        </p:nvSpPr>
        <p:spPr>
          <a:xfrm>
            <a:off x="450683" y="26826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53" name="Google Shape;1553;p120"/>
          <p:cNvSpPr/>
          <p:nvPr/>
        </p:nvSpPr>
        <p:spPr>
          <a:xfrm flipH="1" rot="10800000">
            <a:off x="450683" y="29612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54" name="Google Shape;1554;p120"/>
          <p:cNvSpPr/>
          <p:nvPr/>
        </p:nvSpPr>
        <p:spPr>
          <a:xfrm>
            <a:off x="1352550" y="3306978"/>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ANOVA</a:t>
            </a:r>
            <a:endParaRPr sz="1800">
              <a:solidFill>
                <a:srgbClr val="043461"/>
              </a:solidFill>
              <a:latin typeface="Roboto"/>
              <a:ea typeface="Roboto"/>
              <a:cs typeface="Roboto"/>
              <a:sym typeface="Roboto"/>
            </a:endParaRPr>
          </a:p>
        </p:txBody>
      </p:sp>
      <p:sp>
        <p:nvSpPr>
          <p:cNvPr id="1555" name="Google Shape;1555;p120"/>
          <p:cNvSpPr/>
          <p:nvPr/>
        </p:nvSpPr>
        <p:spPr>
          <a:xfrm>
            <a:off x="450683" y="33729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56" name="Google Shape;1556;p120"/>
          <p:cNvSpPr/>
          <p:nvPr/>
        </p:nvSpPr>
        <p:spPr>
          <a:xfrm flipH="1" rot="10800000">
            <a:off x="450683" y="36515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pic>
        <p:nvPicPr>
          <p:cNvPr id="1557" name="Google Shape;1557;p120"/>
          <p:cNvPicPr preferRelativeResize="0"/>
          <p:nvPr/>
        </p:nvPicPr>
        <p:blipFill rotWithShape="1">
          <a:blip r:embed="rId3">
            <a:alphaModFix/>
          </a:blip>
          <a:srcRect b="0" l="705" r="1283" t="0"/>
          <a:stretch/>
        </p:blipFill>
        <p:spPr>
          <a:xfrm>
            <a:off x="4951900" y="1633600"/>
            <a:ext cx="3687750" cy="1876325"/>
          </a:xfrm>
          <a:prstGeom prst="rect">
            <a:avLst/>
          </a:prstGeom>
          <a:noFill/>
          <a:ln cap="flat" cmpd="sng" w="28575">
            <a:solidFill>
              <a:schemeClr val="dk2"/>
            </a:solidFill>
            <a:prstDash val="solid"/>
            <a:round/>
            <a:headEnd len="sm" w="sm" type="none"/>
            <a:tailEnd len="sm" w="sm" type="none"/>
          </a:ln>
        </p:spPr>
      </p:pic>
      <p:sp>
        <p:nvSpPr>
          <p:cNvPr id="1558" name="Google Shape;1558;p120"/>
          <p:cNvSpPr txBox="1"/>
          <p:nvPr/>
        </p:nvSpPr>
        <p:spPr>
          <a:xfrm>
            <a:off x="100" y="4229300"/>
            <a:ext cx="8728500" cy="5337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1000"/>
              </a:spcAft>
              <a:buNone/>
            </a:pPr>
            <a:r>
              <a:rPr lang="en" sz="1800">
                <a:solidFill>
                  <a:srgbClr val="043461"/>
                </a:solidFill>
                <a:latin typeface="Roboto"/>
                <a:ea typeface="Roboto"/>
                <a:cs typeface="Roboto"/>
                <a:sym typeface="Roboto"/>
              </a:rPr>
              <a:t>All of these functions we will cover throughout the course!</a:t>
            </a:r>
            <a:endParaRPr sz="1800">
              <a:solidFill>
                <a:srgbClr val="043461"/>
              </a:solidFill>
              <a:latin typeface="Roboto"/>
              <a:ea typeface="Roboto"/>
              <a:cs typeface="Roboto"/>
              <a:sym typeface="Roboto"/>
            </a:endParaRPr>
          </a:p>
        </p:txBody>
      </p:sp>
      <p:pic>
        <p:nvPicPr>
          <p:cNvPr id="1559" name="Google Shape;1559;p120"/>
          <p:cNvPicPr preferRelativeResize="0"/>
          <p:nvPr/>
        </p:nvPicPr>
        <p:blipFill>
          <a:blip r:embed="rId4">
            <a:alphaModFix/>
          </a:blip>
          <a:stretch>
            <a:fillRect/>
          </a:stretch>
        </p:blipFill>
        <p:spPr>
          <a:xfrm>
            <a:off x="588100" y="3942763"/>
            <a:ext cx="959400" cy="959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Analysis ToolPak is not designed for in-depth data analytics</a:t>
            </a:r>
            <a:endParaRPr/>
          </a:p>
        </p:txBody>
      </p:sp>
      <p:sp>
        <p:nvSpPr>
          <p:cNvPr id="1565" name="Google Shape;1565;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Excel struggles with medium to large data sets:</a:t>
            </a:r>
            <a:endParaRPr/>
          </a:p>
        </p:txBody>
      </p:sp>
      <p:sp>
        <p:nvSpPr>
          <p:cNvPr id="1566" name="Google Shape;1566;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67" name="Google Shape;1567;p121"/>
          <p:cNvSpPr/>
          <p:nvPr/>
        </p:nvSpPr>
        <p:spPr>
          <a:xfrm>
            <a:off x="1274154" y="1139450"/>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&gt;200 columns or &gt;100000 rows</a:t>
            </a:r>
            <a:endParaRPr sz="1800">
              <a:solidFill>
                <a:srgbClr val="043461"/>
              </a:solidFill>
              <a:latin typeface="Roboto"/>
              <a:ea typeface="Roboto"/>
              <a:cs typeface="Roboto"/>
              <a:sym typeface="Roboto"/>
            </a:endParaRPr>
          </a:p>
        </p:txBody>
      </p:sp>
      <p:sp>
        <p:nvSpPr>
          <p:cNvPr id="1568" name="Google Shape;1568;p121"/>
          <p:cNvSpPr/>
          <p:nvPr/>
        </p:nvSpPr>
        <p:spPr>
          <a:xfrm>
            <a:off x="1270062" y="1777521"/>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Depends on machine</a:t>
            </a:r>
            <a:endParaRPr sz="1800">
              <a:solidFill>
                <a:srgbClr val="043461"/>
              </a:solidFill>
              <a:latin typeface="Roboto"/>
              <a:ea typeface="Roboto"/>
              <a:cs typeface="Roboto"/>
              <a:sym typeface="Roboto"/>
            </a:endParaRPr>
          </a:p>
        </p:txBody>
      </p:sp>
      <p:sp>
        <p:nvSpPr>
          <p:cNvPr id="1569" name="Google Shape;1569;p121"/>
          <p:cNvSpPr/>
          <p:nvPr/>
        </p:nvSpPr>
        <p:spPr>
          <a:xfrm>
            <a:off x="450675" y="1191919"/>
            <a:ext cx="675727" cy="22927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70" name="Google Shape;1570;p121"/>
          <p:cNvSpPr/>
          <p:nvPr/>
        </p:nvSpPr>
        <p:spPr>
          <a:xfrm flipH="1" rot="10800000">
            <a:off x="450675" y="1445032"/>
            <a:ext cx="675727" cy="22927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71" name="Google Shape;1571;p121"/>
          <p:cNvSpPr/>
          <p:nvPr/>
        </p:nvSpPr>
        <p:spPr>
          <a:xfrm>
            <a:off x="450675" y="1814204"/>
            <a:ext cx="675727" cy="22927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72" name="Google Shape;1572;p121"/>
          <p:cNvSpPr/>
          <p:nvPr/>
        </p:nvSpPr>
        <p:spPr>
          <a:xfrm flipH="1" rot="10800000">
            <a:off x="450675" y="2067317"/>
            <a:ext cx="675727" cy="22927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73" name="Google Shape;1573;p121"/>
          <p:cNvSpPr txBox="1"/>
          <p:nvPr>
            <p:ph idx="1" type="subTitle"/>
          </p:nvPr>
        </p:nvSpPr>
        <p:spPr>
          <a:xfrm>
            <a:off x="0" y="2459750"/>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Excel does not automatically record parameters for statistical tests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Excel’s Analysis ToolPak </a:t>
            </a:r>
            <a:r>
              <a:rPr b="1" i="1" lang="en"/>
              <a:t>should</a:t>
            </a:r>
            <a:r>
              <a:rPr lang="en"/>
              <a:t> be used</a:t>
            </a:r>
            <a:endParaRPr/>
          </a:p>
          <a:p>
            <a:pPr indent="0" lvl="0" marL="0" rtl="0" algn="l">
              <a:spcBef>
                <a:spcPts val="0"/>
              </a:spcBef>
              <a:spcAft>
                <a:spcPts val="0"/>
              </a:spcAft>
              <a:buNone/>
            </a:pPr>
            <a:r>
              <a:t/>
            </a:r>
            <a:endParaRPr/>
          </a:p>
        </p:txBody>
      </p:sp>
      <p:sp>
        <p:nvSpPr>
          <p:cNvPr id="1574" name="Google Shape;1574;p121"/>
          <p:cNvSpPr/>
          <p:nvPr/>
        </p:nvSpPr>
        <p:spPr>
          <a:xfrm>
            <a:off x="1274154" y="3525775"/>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Gut-checks</a:t>
            </a:r>
            <a:endParaRPr sz="1800">
              <a:solidFill>
                <a:srgbClr val="043461"/>
              </a:solidFill>
              <a:latin typeface="Roboto"/>
              <a:ea typeface="Roboto"/>
              <a:cs typeface="Roboto"/>
              <a:sym typeface="Roboto"/>
            </a:endParaRPr>
          </a:p>
        </p:txBody>
      </p:sp>
      <p:sp>
        <p:nvSpPr>
          <p:cNvPr id="1575" name="Google Shape;1575;p121"/>
          <p:cNvSpPr/>
          <p:nvPr/>
        </p:nvSpPr>
        <p:spPr>
          <a:xfrm>
            <a:off x="1270062" y="4163846"/>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One-off analysis</a:t>
            </a:r>
            <a:endParaRPr sz="1800">
              <a:solidFill>
                <a:srgbClr val="043461"/>
              </a:solidFill>
              <a:latin typeface="Roboto"/>
              <a:ea typeface="Roboto"/>
              <a:cs typeface="Roboto"/>
              <a:sym typeface="Roboto"/>
            </a:endParaRPr>
          </a:p>
        </p:txBody>
      </p:sp>
      <p:sp>
        <p:nvSpPr>
          <p:cNvPr id="1576" name="Google Shape;1576;p121"/>
          <p:cNvSpPr/>
          <p:nvPr/>
        </p:nvSpPr>
        <p:spPr>
          <a:xfrm>
            <a:off x="450675" y="3578244"/>
            <a:ext cx="675727" cy="22927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7" name="Google Shape;1577;p121"/>
          <p:cNvSpPr/>
          <p:nvPr/>
        </p:nvSpPr>
        <p:spPr>
          <a:xfrm flipH="1" rot="10800000">
            <a:off x="450675" y="3831357"/>
            <a:ext cx="675727" cy="22927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78" name="Google Shape;1578;p121"/>
          <p:cNvSpPr/>
          <p:nvPr/>
        </p:nvSpPr>
        <p:spPr>
          <a:xfrm>
            <a:off x="450675" y="4200529"/>
            <a:ext cx="675727" cy="22927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9" name="Google Shape;1579;p121"/>
          <p:cNvSpPr/>
          <p:nvPr/>
        </p:nvSpPr>
        <p:spPr>
          <a:xfrm flipH="1" rot="10800000">
            <a:off x="450675" y="4453642"/>
            <a:ext cx="675727" cy="22927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install and use the Excel Analysis ToolPak: Mac</a:t>
            </a:r>
            <a:endParaRPr>
              <a:solidFill>
                <a:schemeClr val="dk1"/>
              </a:solidFill>
            </a:endParaRPr>
          </a:p>
          <a:p>
            <a:pPr indent="0" lvl="0" marL="0" rtl="0" algn="l">
              <a:spcBef>
                <a:spcPts val="0"/>
              </a:spcBef>
              <a:spcAft>
                <a:spcPts val="0"/>
              </a:spcAft>
              <a:buNone/>
            </a:pPr>
            <a:r>
              <a:t/>
            </a:r>
            <a:endParaRPr/>
          </a:p>
        </p:txBody>
      </p:sp>
      <p:sp>
        <p:nvSpPr>
          <p:cNvPr id="1585" name="Google Shape;1585;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Install:</a:t>
            </a:r>
            <a:endParaRPr/>
          </a:p>
        </p:txBody>
      </p:sp>
      <p:sp>
        <p:nvSpPr>
          <p:cNvPr id="1586" name="Google Shape;1586;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7" name="Google Shape;1587;p122"/>
          <p:cNvSpPr/>
          <p:nvPr/>
        </p:nvSpPr>
        <p:spPr>
          <a:xfrm>
            <a:off x="1254489" y="1161625"/>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Go to the “Tools” menu in Excel.</a:t>
            </a:r>
            <a:endParaRPr sz="1700">
              <a:solidFill>
                <a:srgbClr val="043461"/>
              </a:solidFill>
              <a:latin typeface="Roboto"/>
              <a:ea typeface="Roboto"/>
              <a:cs typeface="Roboto"/>
              <a:sym typeface="Roboto"/>
            </a:endParaRPr>
          </a:p>
        </p:txBody>
      </p:sp>
      <p:grpSp>
        <p:nvGrpSpPr>
          <p:cNvPr id="1588" name="Google Shape;1588;p122"/>
          <p:cNvGrpSpPr/>
          <p:nvPr/>
        </p:nvGrpSpPr>
        <p:grpSpPr>
          <a:xfrm>
            <a:off x="457222" y="1149803"/>
            <a:ext cx="713194" cy="446423"/>
            <a:chOff x="457200" y="1466425"/>
            <a:chExt cx="776900" cy="486300"/>
          </a:xfrm>
        </p:grpSpPr>
        <p:sp>
          <p:nvSpPr>
            <p:cNvPr id="1589" name="Google Shape;1589;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590" name="Google Shape;1590;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1" name="Google Shape;1591;p122"/>
          <p:cNvSpPr/>
          <p:nvPr/>
        </p:nvSpPr>
        <p:spPr>
          <a:xfrm>
            <a:off x="1254489" y="1684252"/>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Select the “Excel Add-Ins…” option.</a:t>
            </a:r>
            <a:endParaRPr sz="1700">
              <a:solidFill>
                <a:srgbClr val="043461"/>
              </a:solidFill>
              <a:latin typeface="Roboto"/>
              <a:ea typeface="Roboto"/>
              <a:cs typeface="Roboto"/>
              <a:sym typeface="Roboto"/>
            </a:endParaRPr>
          </a:p>
        </p:txBody>
      </p:sp>
      <p:grpSp>
        <p:nvGrpSpPr>
          <p:cNvPr id="1592" name="Google Shape;1592;p122"/>
          <p:cNvGrpSpPr/>
          <p:nvPr/>
        </p:nvGrpSpPr>
        <p:grpSpPr>
          <a:xfrm>
            <a:off x="457222" y="1672428"/>
            <a:ext cx="713194" cy="446423"/>
            <a:chOff x="457200" y="1466425"/>
            <a:chExt cx="776900" cy="486300"/>
          </a:xfrm>
        </p:grpSpPr>
        <p:sp>
          <p:nvSpPr>
            <p:cNvPr id="1593" name="Google Shape;1593;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594" name="Google Shape;1594;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122"/>
          <p:cNvSpPr/>
          <p:nvPr/>
        </p:nvSpPr>
        <p:spPr>
          <a:xfrm>
            <a:off x="1254475" y="2207404"/>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Enable the “Analysis ToolPak” option.</a:t>
            </a:r>
            <a:endParaRPr sz="1700">
              <a:solidFill>
                <a:srgbClr val="043461"/>
              </a:solidFill>
              <a:latin typeface="Roboto"/>
              <a:ea typeface="Roboto"/>
              <a:cs typeface="Roboto"/>
              <a:sym typeface="Roboto"/>
            </a:endParaRPr>
          </a:p>
        </p:txBody>
      </p:sp>
      <p:grpSp>
        <p:nvGrpSpPr>
          <p:cNvPr id="1596" name="Google Shape;1596;p122"/>
          <p:cNvGrpSpPr/>
          <p:nvPr/>
        </p:nvGrpSpPr>
        <p:grpSpPr>
          <a:xfrm>
            <a:off x="457197" y="2195578"/>
            <a:ext cx="713194" cy="446423"/>
            <a:chOff x="457200" y="1466425"/>
            <a:chExt cx="776900" cy="486300"/>
          </a:xfrm>
        </p:grpSpPr>
        <p:sp>
          <p:nvSpPr>
            <p:cNvPr id="1597" name="Google Shape;1597;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598" name="Google Shape;1598;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9" name="Google Shape;1599;p122"/>
          <p:cNvSpPr/>
          <p:nvPr/>
        </p:nvSpPr>
        <p:spPr>
          <a:xfrm>
            <a:off x="1254475" y="2730556"/>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Press “OK”.</a:t>
            </a:r>
            <a:endParaRPr sz="1700">
              <a:solidFill>
                <a:srgbClr val="043461"/>
              </a:solidFill>
              <a:latin typeface="Roboto"/>
              <a:ea typeface="Roboto"/>
              <a:cs typeface="Roboto"/>
              <a:sym typeface="Roboto"/>
            </a:endParaRPr>
          </a:p>
        </p:txBody>
      </p:sp>
      <p:grpSp>
        <p:nvGrpSpPr>
          <p:cNvPr id="1600" name="Google Shape;1600;p122"/>
          <p:cNvGrpSpPr/>
          <p:nvPr/>
        </p:nvGrpSpPr>
        <p:grpSpPr>
          <a:xfrm>
            <a:off x="457197" y="2718728"/>
            <a:ext cx="713194" cy="446423"/>
            <a:chOff x="457200" y="1466425"/>
            <a:chExt cx="776900" cy="486300"/>
          </a:xfrm>
        </p:grpSpPr>
        <p:sp>
          <p:nvSpPr>
            <p:cNvPr id="1601" name="Google Shape;1601;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602" name="Google Shape;1602;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3" name="Google Shape;1603;p122"/>
          <p:cNvSpPr txBox="1"/>
          <p:nvPr>
            <p:ph idx="1" type="subTitle"/>
          </p:nvPr>
        </p:nvSpPr>
        <p:spPr>
          <a:xfrm>
            <a:off x="0" y="331356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Use:</a:t>
            </a:r>
            <a:endParaRPr/>
          </a:p>
        </p:txBody>
      </p:sp>
      <p:sp>
        <p:nvSpPr>
          <p:cNvPr id="1604" name="Google Shape;1604;p122"/>
          <p:cNvSpPr/>
          <p:nvPr/>
        </p:nvSpPr>
        <p:spPr>
          <a:xfrm>
            <a:off x="1254489" y="3799223"/>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Go to the “Data” menu in Excel.</a:t>
            </a:r>
            <a:endParaRPr sz="1700">
              <a:solidFill>
                <a:srgbClr val="043461"/>
              </a:solidFill>
              <a:latin typeface="Roboto"/>
              <a:ea typeface="Roboto"/>
              <a:cs typeface="Roboto"/>
              <a:sym typeface="Roboto"/>
            </a:endParaRPr>
          </a:p>
        </p:txBody>
      </p:sp>
      <p:grpSp>
        <p:nvGrpSpPr>
          <p:cNvPr id="1605" name="Google Shape;1605;p122"/>
          <p:cNvGrpSpPr/>
          <p:nvPr/>
        </p:nvGrpSpPr>
        <p:grpSpPr>
          <a:xfrm>
            <a:off x="457222" y="3787390"/>
            <a:ext cx="713194" cy="446423"/>
            <a:chOff x="457200" y="1466425"/>
            <a:chExt cx="776900" cy="486300"/>
          </a:xfrm>
        </p:grpSpPr>
        <p:sp>
          <p:nvSpPr>
            <p:cNvPr id="1606" name="Google Shape;1606;p122"/>
            <p:cNvSpPr/>
            <p:nvPr/>
          </p:nvSpPr>
          <p:spPr>
            <a:xfrm>
              <a:off x="457200" y="1466425"/>
              <a:ext cx="695400" cy="486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607" name="Google Shape;1607;p122"/>
            <p:cNvSpPr/>
            <p:nvPr/>
          </p:nvSpPr>
          <p:spPr>
            <a:xfrm rot="5400000">
              <a:off x="973100" y="1624950"/>
              <a:ext cx="33337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8" name="Google Shape;1608;p122"/>
          <p:cNvSpPr/>
          <p:nvPr/>
        </p:nvSpPr>
        <p:spPr>
          <a:xfrm>
            <a:off x="1254489" y="4321850"/>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Select the “Data Analysis” option.</a:t>
            </a:r>
            <a:endParaRPr sz="1700">
              <a:solidFill>
                <a:srgbClr val="043461"/>
              </a:solidFill>
              <a:latin typeface="Roboto"/>
              <a:ea typeface="Roboto"/>
              <a:cs typeface="Roboto"/>
              <a:sym typeface="Roboto"/>
            </a:endParaRPr>
          </a:p>
        </p:txBody>
      </p:sp>
      <p:grpSp>
        <p:nvGrpSpPr>
          <p:cNvPr id="1609" name="Google Shape;1609;p122"/>
          <p:cNvGrpSpPr/>
          <p:nvPr/>
        </p:nvGrpSpPr>
        <p:grpSpPr>
          <a:xfrm>
            <a:off x="457222" y="4310015"/>
            <a:ext cx="713194" cy="446423"/>
            <a:chOff x="457200" y="1466425"/>
            <a:chExt cx="776900" cy="486300"/>
          </a:xfrm>
        </p:grpSpPr>
        <p:sp>
          <p:nvSpPr>
            <p:cNvPr id="1610" name="Google Shape;1610;p122"/>
            <p:cNvSpPr/>
            <p:nvPr/>
          </p:nvSpPr>
          <p:spPr>
            <a:xfrm>
              <a:off x="457200" y="1466425"/>
              <a:ext cx="695400" cy="486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611" name="Google Shape;1611;p122"/>
            <p:cNvSpPr/>
            <p:nvPr/>
          </p:nvSpPr>
          <p:spPr>
            <a:xfrm rot="5400000">
              <a:off x="973100" y="1624950"/>
              <a:ext cx="33337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12" name="Google Shape;1612;p122"/>
          <p:cNvPicPr preferRelativeResize="0"/>
          <p:nvPr/>
        </p:nvPicPr>
        <p:blipFill>
          <a:blip r:embed="rId3">
            <a:alphaModFix/>
          </a:blip>
          <a:stretch>
            <a:fillRect/>
          </a:stretch>
        </p:blipFill>
        <p:spPr>
          <a:xfrm>
            <a:off x="5740526" y="1183054"/>
            <a:ext cx="2304000" cy="2052825"/>
          </a:xfrm>
          <a:prstGeom prst="rect">
            <a:avLst/>
          </a:prstGeom>
          <a:noFill/>
          <a:ln>
            <a:noFill/>
          </a:ln>
        </p:spPr>
      </p:pic>
      <p:pic>
        <p:nvPicPr>
          <p:cNvPr id="1613" name="Google Shape;1613;p122"/>
          <p:cNvPicPr preferRelativeResize="0"/>
          <p:nvPr/>
        </p:nvPicPr>
        <p:blipFill>
          <a:blip r:embed="rId4">
            <a:alphaModFix/>
          </a:blip>
          <a:stretch>
            <a:fillRect/>
          </a:stretch>
        </p:blipFill>
        <p:spPr>
          <a:xfrm>
            <a:off x="5740513" y="3678375"/>
            <a:ext cx="2432304" cy="10927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How to install and use the Excel Analysis ToolPak: PC</a:t>
            </a:r>
            <a:endParaRPr/>
          </a:p>
        </p:txBody>
      </p:sp>
      <p:sp>
        <p:nvSpPr>
          <p:cNvPr id="1619" name="Google Shape;1619;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Install:</a:t>
            </a:r>
            <a:endParaRPr/>
          </a:p>
        </p:txBody>
      </p:sp>
      <p:sp>
        <p:nvSpPr>
          <p:cNvPr id="1620" name="Google Shape;1620;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1" name="Google Shape;1621;p123"/>
          <p:cNvSpPr/>
          <p:nvPr/>
        </p:nvSpPr>
        <p:spPr>
          <a:xfrm>
            <a:off x="1058540" y="115872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Click the File tab</a:t>
            </a:r>
            <a:endParaRPr sz="1200">
              <a:solidFill>
                <a:srgbClr val="043461"/>
              </a:solidFill>
              <a:latin typeface="Roboto"/>
              <a:ea typeface="Roboto"/>
              <a:cs typeface="Roboto"/>
              <a:sym typeface="Roboto"/>
            </a:endParaRPr>
          </a:p>
        </p:txBody>
      </p:sp>
      <p:grpSp>
        <p:nvGrpSpPr>
          <p:cNvPr id="1622" name="Google Shape;1622;p123"/>
          <p:cNvGrpSpPr/>
          <p:nvPr/>
        </p:nvGrpSpPr>
        <p:grpSpPr>
          <a:xfrm>
            <a:off x="457240" y="1149948"/>
            <a:ext cx="538003" cy="336763"/>
            <a:chOff x="457200" y="1466425"/>
            <a:chExt cx="776900" cy="486300"/>
          </a:xfrm>
        </p:grpSpPr>
        <p:sp>
          <p:nvSpPr>
            <p:cNvPr id="1623" name="Google Shape;1623;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01</a:t>
              </a:r>
              <a:endParaRPr sz="1800">
                <a:solidFill>
                  <a:srgbClr val="043461"/>
                </a:solidFill>
                <a:latin typeface="Roboto Light"/>
                <a:ea typeface="Roboto Light"/>
                <a:cs typeface="Roboto Light"/>
                <a:sym typeface="Roboto Light"/>
              </a:endParaRPr>
            </a:p>
          </p:txBody>
        </p:sp>
        <p:sp>
          <p:nvSpPr>
            <p:cNvPr id="1624" name="Google Shape;1624;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25" name="Google Shape;1625;p123"/>
          <p:cNvSpPr/>
          <p:nvPr/>
        </p:nvSpPr>
        <p:spPr>
          <a:xfrm>
            <a:off x="1058540" y="1552916"/>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Go to Options</a:t>
            </a:r>
            <a:endParaRPr sz="1200">
              <a:solidFill>
                <a:srgbClr val="043461"/>
              </a:solidFill>
              <a:latin typeface="Roboto"/>
              <a:ea typeface="Roboto"/>
              <a:cs typeface="Roboto"/>
              <a:sym typeface="Roboto"/>
            </a:endParaRPr>
          </a:p>
        </p:txBody>
      </p:sp>
      <p:grpSp>
        <p:nvGrpSpPr>
          <p:cNvPr id="1626" name="Google Shape;1626;p123"/>
          <p:cNvGrpSpPr/>
          <p:nvPr/>
        </p:nvGrpSpPr>
        <p:grpSpPr>
          <a:xfrm>
            <a:off x="457240" y="1544138"/>
            <a:ext cx="538003" cy="336763"/>
            <a:chOff x="457200" y="1466425"/>
            <a:chExt cx="776900" cy="486300"/>
          </a:xfrm>
        </p:grpSpPr>
        <p:sp>
          <p:nvSpPr>
            <p:cNvPr id="1627" name="Google Shape;1627;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02</a:t>
              </a:r>
              <a:endParaRPr sz="1800">
                <a:solidFill>
                  <a:srgbClr val="043461"/>
                </a:solidFill>
                <a:latin typeface="Roboto Light"/>
                <a:ea typeface="Roboto Light"/>
                <a:cs typeface="Roboto Light"/>
                <a:sym typeface="Roboto Light"/>
              </a:endParaRPr>
            </a:p>
          </p:txBody>
        </p:sp>
        <p:sp>
          <p:nvSpPr>
            <p:cNvPr id="1628" name="Google Shape;1628;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29" name="Google Shape;1629;p123"/>
          <p:cNvSpPr/>
          <p:nvPr/>
        </p:nvSpPr>
        <p:spPr>
          <a:xfrm>
            <a:off x="1058525" y="1947504"/>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Select the Add-Ins category</a:t>
            </a:r>
            <a:endParaRPr sz="1200">
              <a:solidFill>
                <a:srgbClr val="043461"/>
              </a:solidFill>
              <a:latin typeface="Roboto"/>
              <a:ea typeface="Roboto"/>
              <a:cs typeface="Roboto"/>
              <a:sym typeface="Roboto"/>
            </a:endParaRPr>
          </a:p>
        </p:txBody>
      </p:sp>
      <p:grpSp>
        <p:nvGrpSpPr>
          <p:cNvPr id="1630" name="Google Shape;1630;p123"/>
          <p:cNvGrpSpPr/>
          <p:nvPr/>
        </p:nvGrpSpPr>
        <p:grpSpPr>
          <a:xfrm>
            <a:off x="457221" y="1938725"/>
            <a:ext cx="538003" cy="336763"/>
            <a:chOff x="457200" y="1466425"/>
            <a:chExt cx="776900" cy="486300"/>
          </a:xfrm>
        </p:grpSpPr>
        <p:sp>
          <p:nvSpPr>
            <p:cNvPr id="1631" name="Google Shape;1631;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03</a:t>
              </a:r>
              <a:endParaRPr sz="1800">
                <a:solidFill>
                  <a:srgbClr val="043461"/>
                </a:solidFill>
                <a:latin typeface="Roboto Light"/>
                <a:ea typeface="Roboto Light"/>
                <a:cs typeface="Roboto Light"/>
                <a:sym typeface="Roboto Light"/>
              </a:endParaRPr>
            </a:p>
          </p:txBody>
        </p:sp>
        <p:sp>
          <p:nvSpPr>
            <p:cNvPr id="1632" name="Google Shape;1632;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33" name="Google Shape;1633;p123"/>
          <p:cNvSpPr/>
          <p:nvPr/>
        </p:nvSpPr>
        <p:spPr>
          <a:xfrm>
            <a:off x="1058525" y="2342091"/>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In the Manage box, select Excel Add-ins and click Go</a:t>
            </a:r>
            <a:endParaRPr sz="1200">
              <a:solidFill>
                <a:srgbClr val="043461"/>
              </a:solidFill>
              <a:latin typeface="Roboto"/>
              <a:ea typeface="Roboto"/>
              <a:cs typeface="Roboto"/>
              <a:sym typeface="Roboto"/>
            </a:endParaRPr>
          </a:p>
        </p:txBody>
      </p:sp>
      <p:grpSp>
        <p:nvGrpSpPr>
          <p:cNvPr id="1634" name="Google Shape;1634;p123"/>
          <p:cNvGrpSpPr/>
          <p:nvPr/>
        </p:nvGrpSpPr>
        <p:grpSpPr>
          <a:xfrm>
            <a:off x="457221" y="2333312"/>
            <a:ext cx="538003" cy="336763"/>
            <a:chOff x="457200" y="1466425"/>
            <a:chExt cx="776900" cy="486300"/>
          </a:xfrm>
        </p:grpSpPr>
        <p:sp>
          <p:nvSpPr>
            <p:cNvPr id="1635" name="Google Shape;1635;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04</a:t>
              </a:r>
              <a:endParaRPr sz="1800">
                <a:solidFill>
                  <a:srgbClr val="043461"/>
                </a:solidFill>
                <a:latin typeface="Roboto Light"/>
                <a:ea typeface="Roboto Light"/>
                <a:cs typeface="Roboto Light"/>
                <a:sym typeface="Roboto Light"/>
              </a:endParaRPr>
            </a:p>
          </p:txBody>
        </p:sp>
        <p:sp>
          <p:nvSpPr>
            <p:cNvPr id="1636" name="Google Shape;1636;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37" name="Google Shape;1637;p123"/>
          <p:cNvSpPr txBox="1"/>
          <p:nvPr>
            <p:ph idx="1" type="subTitle"/>
          </p:nvPr>
        </p:nvSpPr>
        <p:spPr>
          <a:xfrm>
            <a:off x="0" y="3161175"/>
            <a:ext cx="5301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To Use:</a:t>
            </a:r>
            <a:endParaRPr/>
          </a:p>
        </p:txBody>
      </p:sp>
      <p:sp>
        <p:nvSpPr>
          <p:cNvPr id="1638" name="Google Shape;1638;p123"/>
          <p:cNvSpPr/>
          <p:nvPr/>
        </p:nvSpPr>
        <p:spPr>
          <a:xfrm>
            <a:off x="1058550" y="274467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In the Add-Ins box, enable the Analysis ToolPak and click OK.</a:t>
            </a:r>
            <a:endParaRPr sz="1200">
              <a:solidFill>
                <a:srgbClr val="043461"/>
              </a:solidFill>
              <a:latin typeface="Roboto"/>
              <a:ea typeface="Roboto"/>
              <a:cs typeface="Roboto"/>
              <a:sym typeface="Roboto"/>
            </a:endParaRPr>
          </a:p>
        </p:txBody>
      </p:sp>
      <p:grpSp>
        <p:nvGrpSpPr>
          <p:cNvPr id="1639" name="Google Shape;1639;p123"/>
          <p:cNvGrpSpPr/>
          <p:nvPr/>
        </p:nvGrpSpPr>
        <p:grpSpPr>
          <a:xfrm>
            <a:off x="457246" y="2735900"/>
            <a:ext cx="538003" cy="336763"/>
            <a:chOff x="457200" y="1466425"/>
            <a:chExt cx="776900" cy="486300"/>
          </a:xfrm>
        </p:grpSpPr>
        <p:sp>
          <p:nvSpPr>
            <p:cNvPr id="1640" name="Google Shape;1640;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05</a:t>
              </a:r>
              <a:endParaRPr sz="1800">
                <a:solidFill>
                  <a:srgbClr val="043461"/>
                </a:solidFill>
                <a:latin typeface="Roboto Light"/>
                <a:ea typeface="Roboto Light"/>
                <a:cs typeface="Roboto Light"/>
                <a:sym typeface="Roboto Light"/>
              </a:endParaRPr>
            </a:p>
          </p:txBody>
        </p:sp>
        <p:sp>
          <p:nvSpPr>
            <p:cNvPr id="1641" name="Google Shape;1641;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42" name="Google Shape;1642;p123"/>
          <p:cNvSpPr/>
          <p:nvPr/>
        </p:nvSpPr>
        <p:spPr>
          <a:xfrm>
            <a:off x="1058565" y="362682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Go to the “Data” menu in Excel.</a:t>
            </a:r>
            <a:endParaRPr sz="1200">
              <a:solidFill>
                <a:srgbClr val="043461"/>
              </a:solidFill>
              <a:latin typeface="Roboto"/>
              <a:ea typeface="Roboto"/>
              <a:cs typeface="Roboto"/>
              <a:sym typeface="Roboto"/>
            </a:endParaRPr>
          </a:p>
        </p:txBody>
      </p:sp>
      <p:grpSp>
        <p:nvGrpSpPr>
          <p:cNvPr id="1643" name="Google Shape;1643;p123"/>
          <p:cNvGrpSpPr/>
          <p:nvPr/>
        </p:nvGrpSpPr>
        <p:grpSpPr>
          <a:xfrm>
            <a:off x="457265" y="3618048"/>
            <a:ext cx="538003" cy="336763"/>
            <a:chOff x="457200" y="1466425"/>
            <a:chExt cx="776900" cy="486300"/>
          </a:xfrm>
        </p:grpSpPr>
        <p:sp>
          <p:nvSpPr>
            <p:cNvPr id="1644" name="Google Shape;1644;p123"/>
            <p:cNvSpPr/>
            <p:nvPr/>
          </p:nvSpPr>
          <p:spPr>
            <a:xfrm>
              <a:off x="457200" y="1466425"/>
              <a:ext cx="695400" cy="4863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01</a:t>
              </a:r>
              <a:endParaRPr sz="1800">
                <a:solidFill>
                  <a:srgbClr val="043461"/>
                </a:solidFill>
                <a:latin typeface="Roboto Light"/>
                <a:ea typeface="Roboto Light"/>
                <a:cs typeface="Roboto Light"/>
                <a:sym typeface="Roboto Light"/>
              </a:endParaRPr>
            </a:p>
          </p:txBody>
        </p:sp>
        <p:sp>
          <p:nvSpPr>
            <p:cNvPr id="1645" name="Google Shape;1645;p123"/>
            <p:cNvSpPr/>
            <p:nvPr/>
          </p:nvSpPr>
          <p:spPr>
            <a:xfrm rot="5400000">
              <a:off x="973100" y="1624950"/>
              <a:ext cx="333375" cy="188625"/>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46" name="Google Shape;1646;p123"/>
          <p:cNvSpPr/>
          <p:nvPr/>
        </p:nvSpPr>
        <p:spPr>
          <a:xfrm>
            <a:off x="1058565" y="402101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Go to the “Analyze” section.</a:t>
            </a:r>
            <a:endParaRPr sz="1200">
              <a:solidFill>
                <a:srgbClr val="043461"/>
              </a:solidFill>
              <a:latin typeface="Roboto"/>
              <a:ea typeface="Roboto"/>
              <a:cs typeface="Roboto"/>
              <a:sym typeface="Roboto"/>
            </a:endParaRPr>
          </a:p>
        </p:txBody>
      </p:sp>
      <p:grpSp>
        <p:nvGrpSpPr>
          <p:cNvPr id="1647" name="Google Shape;1647;p123"/>
          <p:cNvGrpSpPr/>
          <p:nvPr/>
        </p:nvGrpSpPr>
        <p:grpSpPr>
          <a:xfrm>
            <a:off x="457265" y="4012238"/>
            <a:ext cx="538003" cy="336763"/>
            <a:chOff x="457200" y="1466425"/>
            <a:chExt cx="776900" cy="486300"/>
          </a:xfrm>
        </p:grpSpPr>
        <p:sp>
          <p:nvSpPr>
            <p:cNvPr id="1648" name="Google Shape;1648;p123"/>
            <p:cNvSpPr/>
            <p:nvPr/>
          </p:nvSpPr>
          <p:spPr>
            <a:xfrm>
              <a:off x="457200" y="1466425"/>
              <a:ext cx="695400" cy="4863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02</a:t>
              </a:r>
              <a:endParaRPr sz="1800">
                <a:solidFill>
                  <a:srgbClr val="043461"/>
                </a:solidFill>
                <a:latin typeface="Roboto Light"/>
                <a:ea typeface="Roboto Light"/>
                <a:cs typeface="Roboto Light"/>
                <a:sym typeface="Roboto Light"/>
              </a:endParaRPr>
            </a:p>
          </p:txBody>
        </p:sp>
        <p:sp>
          <p:nvSpPr>
            <p:cNvPr id="1649" name="Google Shape;1649;p123"/>
            <p:cNvSpPr/>
            <p:nvPr/>
          </p:nvSpPr>
          <p:spPr>
            <a:xfrm rot="5400000">
              <a:off x="973100" y="1624950"/>
              <a:ext cx="333375" cy="188625"/>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50" name="Google Shape;1650;p123"/>
          <p:cNvSpPr/>
          <p:nvPr/>
        </p:nvSpPr>
        <p:spPr>
          <a:xfrm>
            <a:off x="1058550" y="4415601"/>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Select the “Data Analysis” option.</a:t>
            </a:r>
            <a:endParaRPr sz="1200">
              <a:solidFill>
                <a:srgbClr val="043461"/>
              </a:solidFill>
              <a:latin typeface="Roboto"/>
              <a:ea typeface="Roboto"/>
              <a:cs typeface="Roboto"/>
              <a:sym typeface="Roboto"/>
            </a:endParaRPr>
          </a:p>
        </p:txBody>
      </p:sp>
      <p:grpSp>
        <p:nvGrpSpPr>
          <p:cNvPr id="1651" name="Google Shape;1651;p123"/>
          <p:cNvGrpSpPr/>
          <p:nvPr/>
        </p:nvGrpSpPr>
        <p:grpSpPr>
          <a:xfrm>
            <a:off x="457246" y="4406825"/>
            <a:ext cx="538003" cy="336763"/>
            <a:chOff x="457200" y="1466425"/>
            <a:chExt cx="776900" cy="486300"/>
          </a:xfrm>
        </p:grpSpPr>
        <p:sp>
          <p:nvSpPr>
            <p:cNvPr id="1652" name="Google Shape;1652;p123"/>
            <p:cNvSpPr/>
            <p:nvPr/>
          </p:nvSpPr>
          <p:spPr>
            <a:xfrm>
              <a:off x="457200" y="1466425"/>
              <a:ext cx="695400" cy="4863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03</a:t>
              </a:r>
              <a:endParaRPr sz="1800">
                <a:solidFill>
                  <a:srgbClr val="043461"/>
                </a:solidFill>
                <a:latin typeface="Roboto Light"/>
                <a:ea typeface="Roboto Light"/>
                <a:cs typeface="Roboto Light"/>
                <a:sym typeface="Roboto Light"/>
              </a:endParaRPr>
            </a:p>
          </p:txBody>
        </p:sp>
        <p:sp>
          <p:nvSpPr>
            <p:cNvPr id="1653" name="Google Shape;1653;p123"/>
            <p:cNvSpPr/>
            <p:nvPr/>
          </p:nvSpPr>
          <p:spPr>
            <a:xfrm rot="5400000">
              <a:off x="973100" y="1624950"/>
              <a:ext cx="333375" cy="188625"/>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pic>
        <p:nvPicPr>
          <p:cNvPr id="1654" name="Google Shape;1654;p123"/>
          <p:cNvPicPr preferRelativeResize="0"/>
          <p:nvPr/>
        </p:nvPicPr>
        <p:blipFill>
          <a:blip r:embed="rId3">
            <a:alphaModFix/>
          </a:blip>
          <a:stretch>
            <a:fillRect/>
          </a:stretch>
        </p:blipFill>
        <p:spPr>
          <a:xfrm>
            <a:off x="5668375" y="3345601"/>
            <a:ext cx="3282475" cy="1474719"/>
          </a:xfrm>
          <a:prstGeom prst="rect">
            <a:avLst/>
          </a:prstGeom>
          <a:noFill/>
          <a:ln>
            <a:noFill/>
          </a:ln>
        </p:spPr>
      </p:pic>
      <p:pic>
        <p:nvPicPr>
          <p:cNvPr id="1655" name="Google Shape;1655;p123"/>
          <p:cNvPicPr preferRelativeResize="0"/>
          <p:nvPr/>
        </p:nvPicPr>
        <p:blipFill>
          <a:blip r:embed="rId4">
            <a:alphaModFix/>
          </a:blip>
          <a:stretch>
            <a:fillRect/>
          </a:stretch>
        </p:blipFill>
        <p:spPr>
          <a:xfrm>
            <a:off x="5668350" y="1183052"/>
            <a:ext cx="3282476" cy="1723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6" name="Google Shape;1666;p125"/>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feels comfortable with </a:t>
            </a:r>
            <a:br>
              <a:rPr lang="en"/>
            </a:br>
            <a:r>
              <a:rPr lang="en"/>
              <a:t>plotting figures in Excel?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2" name="Google Shape;1672;p126"/>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feels comfortable calculating </a:t>
            </a:r>
            <a:br>
              <a:rPr lang="en"/>
            </a:br>
            <a:r>
              <a:rPr lang="en"/>
              <a:t>summary statistics in Excel?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 and Github</a:t>
            </a:r>
            <a:endParaRPr/>
          </a:p>
        </p:txBody>
      </p:sp>
      <p:sp>
        <p:nvSpPr>
          <p:cNvPr id="860" name="Google Shape;860;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will use Git and Github throughout the curriculum</a:t>
            </a:r>
            <a:endParaRPr/>
          </a:p>
        </p:txBody>
      </p:sp>
      <p:sp>
        <p:nvSpPr>
          <p:cNvPr id="861" name="Google Shape;861;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62" name="Google Shape;862;p6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63" name="Google Shape;863;p6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64" name="Google Shape;864;p6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65" name="Google Shape;865;p6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66" name="Google Shape;866;p66"/>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You will submit your homework assignments using Github.</a:t>
            </a:r>
            <a:endParaRPr sz="1300">
              <a:solidFill>
                <a:srgbClr val="043461"/>
              </a:solidFill>
              <a:latin typeface="Roboto"/>
              <a:ea typeface="Roboto"/>
              <a:cs typeface="Roboto"/>
              <a:sym typeface="Roboto"/>
            </a:endParaRPr>
          </a:p>
        </p:txBody>
      </p:sp>
      <p:sp>
        <p:nvSpPr>
          <p:cNvPr id="867" name="Google Shape;867;p66"/>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Your individual project work will be version controlled using Git.</a:t>
            </a:r>
            <a:endParaRPr sz="1300">
              <a:solidFill>
                <a:srgbClr val="043461"/>
              </a:solidFill>
              <a:latin typeface="Roboto"/>
              <a:ea typeface="Roboto"/>
              <a:cs typeface="Roboto"/>
              <a:sym typeface="Roboto"/>
            </a:endParaRPr>
          </a:p>
        </p:txBody>
      </p:sp>
      <p:sp>
        <p:nvSpPr>
          <p:cNvPr id="868" name="Google Shape;868;p66"/>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You will be collaborating with teammates using Github.</a:t>
            </a:r>
            <a:endParaRPr sz="1300">
              <a:solidFill>
                <a:srgbClr val="043461"/>
              </a:solidFill>
              <a:latin typeface="Roboto"/>
              <a:ea typeface="Roboto"/>
              <a:cs typeface="Roboto"/>
              <a:sym typeface="Roboto"/>
            </a:endParaRPr>
          </a:p>
        </p:txBody>
      </p:sp>
      <p:sp>
        <p:nvSpPr>
          <p:cNvPr id="869" name="Google Shape;869;p66"/>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By the end of the curriculum, you should be proficient with the basic Git and Github functionality.</a:t>
            </a:r>
            <a:endParaRPr sz="1300">
              <a:solidFill>
                <a:srgbClr val="043461"/>
              </a:solidFill>
              <a:latin typeface="Roboto"/>
              <a:ea typeface="Roboto"/>
              <a:cs typeface="Roboto"/>
              <a:sym typeface="Roboto"/>
            </a:endParaRPr>
          </a:p>
        </p:txBody>
      </p:sp>
      <p:sp>
        <p:nvSpPr>
          <p:cNvPr id="870" name="Google Shape;870;p6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71" name="Google Shape;871;p6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72" name="Google Shape;872;p6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73" name="Google Shape;873;p6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4" name="Google Shape;884;p6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Charting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